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77" r:id="rId3"/>
    <p:sldId id="762" r:id="rId4"/>
    <p:sldId id="368" r:id="rId5"/>
    <p:sldId id="369" r:id="rId6"/>
    <p:sldId id="387" r:id="rId7"/>
    <p:sldId id="667" r:id="rId8"/>
    <p:sldId id="399" r:id="rId9"/>
    <p:sldId id="401" r:id="rId10"/>
    <p:sldId id="405" r:id="rId11"/>
    <p:sldId id="389" r:id="rId12"/>
    <p:sldId id="390" r:id="rId13"/>
    <p:sldId id="406" r:id="rId14"/>
    <p:sldId id="392" r:id="rId15"/>
    <p:sldId id="765" r:id="rId16"/>
    <p:sldId id="407" r:id="rId17"/>
    <p:sldId id="394" r:id="rId18"/>
    <p:sldId id="408" r:id="rId19"/>
    <p:sldId id="396" r:id="rId20"/>
    <p:sldId id="658" r:id="rId21"/>
    <p:sldId id="397" r:id="rId22"/>
    <p:sldId id="409" r:id="rId23"/>
    <p:sldId id="378" r:id="rId24"/>
    <p:sldId id="767" r:id="rId25"/>
    <p:sldId id="768" r:id="rId26"/>
    <p:sldId id="379" r:id="rId27"/>
    <p:sldId id="382" r:id="rId28"/>
    <p:sldId id="764" r:id="rId29"/>
    <p:sldId id="381" r:id="rId30"/>
    <p:sldId id="380" r:id="rId3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E05C1"/>
    <a:srgbClr val="CEFDFE"/>
    <a:srgbClr val="8CB7F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41" autoAdjust="0"/>
  </p:normalViewPr>
  <p:slideViewPr>
    <p:cSldViewPr snapToGrid="0">
      <p:cViewPr varScale="1">
        <p:scale>
          <a:sx n="73" d="100"/>
          <a:sy n="73" d="100"/>
        </p:scale>
        <p:origin x="107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0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35CA3-7BEF-4778-A99C-91CB34CB92EC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DC466-7B85-430F-AFFC-A04D05B09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295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55844-B6AD-4D14-8591-38D154EBB46B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062CC-D8D7-4492-B96B-474A1941E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30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062CC-D8D7-4492-B96B-474A1941ECDB}" type="slidenum">
              <a:rPr kumimoji="1" lang="ja-JP" altLang="en-US" smtClean="0"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771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1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86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54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33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8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8333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502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effectLst/>
              <a:latin typeface="HG明朝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391F9F-75A0-40C9-8E4B-51112473C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8342D-0D4F-734D-A6B8-347CB0B2A059}" type="slidenum">
              <a:rPr lang="en-GB" altLang="ja-JP" smtClean="0"/>
              <a:pPr>
                <a:defRPr/>
              </a:pPr>
              <a:t>2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1230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effectLst/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0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24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 dirty="0">
              <a:solidFill>
                <a:srgbClr val="00B050"/>
              </a:solidFill>
              <a:latin typeface="HG明朝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EDB4E7-5F90-44AF-AEFC-C031BF2BD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8342D-0D4F-734D-A6B8-347CB0B2A059}" type="slidenum">
              <a:rPr lang="en-GB" altLang="ja-JP" smtClean="0"/>
              <a:pPr>
                <a:defRPr/>
              </a:pPr>
              <a:t>6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90642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889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539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26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>
              <a:latin typeface="HG明朝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3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345-2A00-4B49-8E22-9AD3967F8F8D}" type="datetime1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Himmel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chatt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2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249D-7EA2-435A-8791-DA69F96E53B9}" type="datetime1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66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3F28-3CEF-4B89-BB05-79210B604141}" type="datetime1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195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5931"/>
            <a:ext cx="8229600" cy="412749"/>
          </a:xfrm>
        </p:spPr>
        <p:txBody>
          <a:bodyPr>
            <a:noAutofit/>
          </a:bodyPr>
          <a:lstStyle>
            <a:lvl1pPr algn="l">
              <a:defRPr sz="2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A431-97B1-41AD-9FF8-8CDBEC94FB4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2020/3/22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42856" y="6356350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B4CFBCDA-46CF-4C29-AB1B-E1BACB1372AC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3" hasCustomPrompt="1"/>
          </p:nvPr>
        </p:nvSpPr>
        <p:spPr>
          <a:xfrm>
            <a:off x="467544" y="620688"/>
            <a:ext cx="8229600" cy="6479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メインメッセージ</a:t>
            </a:r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" y="574122"/>
            <a:ext cx="9108504" cy="7274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7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gradFill>
                <a:gsLst>
                  <a:gs pos="0">
                    <a:srgbClr val="1F497D">
                      <a:lumMod val="20000"/>
                      <a:lumOff val="80000"/>
                    </a:srgbClr>
                  </a:gs>
                  <a:gs pos="7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3500000" scaled="1"/>
              </a:gra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14" y="91041"/>
            <a:ext cx="1573958" cy="395964"/>
          </a:xfrm>
          <a:prstGeom prst="rect">
            <a:avLst/>
          </a:prstGeom>
        </p:spPr>
      </p:pic>
      <p:sp>
        <p:nvSpPr>
          <p:cNvPr id="18" name="スライド番号プレースホルダー 3"/>
          <p:cNvSpPr txBox="1">
            <a:spLocks/>
          </p:cNvSpPr>
          <p:nvPr userDrawn="1"/>
        </p:nvSpPr>
        <p:spPr>
          <a:xfrm>
            <a:off x="8594104" y="6448251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FBCDA-46CF-4C29-AB1B-E1BACB1372AC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‹#›</a:t>
            </a:fld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5" descr="Hintergrund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8412"/>
            <a:ext cx="9144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schatten"/>
          <p:cNvPicPr>
            <a:picLocks noChangeAspect="1" noChangeArrowheads="1"/>
          </p:cNvPicPr>
          <p:nvPr userDrawn="1"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1"/>
          <p:cNvSpPr txBox="1">
            <a:spLocks noChangeArrowheads="1"/>
          </p:cNvSpPr>
          <p:nvPr userDrawn="1"/>
        </p:nvSpPr>
        <p:spPr bwMode="auto">
          <a:xfrm>
            <a:off x="2590800" y="6486525"/>
            <a:ext cx="4907113" cy="26161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ja-JP" sz="1100" dirty="0">
                <a:solidFill>
                  <a:srgbClr val="404040"/>
                </a:solidFill>
                <a:latin typeface="メイリオ" charset="0"/>
                <a:ea typeface="メイリオ" charset="0"/>
                <a:cs typeface="メイリオ" charset="0"/>
              </a:rPr>
              <a:t>Copyright © 2019 </a:t>
            </a:r>
            <a:r>
              <a:rPr lang="ja-JP" altLang="en-US" sz="1100" dirty="0">
                <a:solidFill>
                  <a:srgbClr val="404040"/>
                </a:solidFill>
                <a:latin typeface="メイリオ" charset="0"/>
                <a:ea typeface="メイリオ" charset="0"/>
                <a:cs typeface="メイリオ" charset="0"/>
              </a:rPr>
              <a:t>ＪＢＣＣ</a:t>
            </a:r>
            <a:r>
              <a:rPr lang="en-US" altLang="ja-JP" sz="1100" dirty="0">
                <a:solidFill>
                  <a:srgbClr val="404040"/>
                </a:solidFill>
                <a:latin typeface="メイリオ" charset="0"/>
                <a:ea typeface="メイリオ" charset="0"/>
                <a:cs typeface="メイリオ" charset="0"/>
              </a:rPr>
              <a:t> Execution Committee All rights reserved.</a:t>
            </a:r>
            <a:endParaRPr lang="ja-JP" altLang="en-US" sz="1100" dirty="0">
              <a:solidFill>
                <a:srgbClr val="404040"/>
              </a:solidFill>
              <a:latin typeface="メイリオ" charset="0"/>
              <a:ea typeface="メイリオ" charset="0"/>
              <a:cs typeface="メイリオ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03" y="-3589"/>
            <a:ext cx="7886700" cy="85607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97EC-21F2-4058-BEBC-48D45CE323AC}" type="datetime1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4175" y="6495497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67A16776-2DA6-4D0D-B603-2E91E7CA5F8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852488"/>
            <a:ext cx="9144000" cy="1301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8" name="Picture 5" descr="Hintergrund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8412"/>
            <a:ext cx="9144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schatten"/>
          <p:cNvPicPr>
            <a:picLocks noChangeAspect="1" noChangeArrowheads="1"/>
          </p:cNvPicPr>
          <p:nvPr userDrawn="1"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11"/>
          <p:cNvSpPr txBox="1">
            <a:spLocks noChangeArrowheads="1"/>
          </p:cNvSpPr>
          <p:nvPr userDrawn="1"/>
        </p:nvSpPr>
        <p:spPr bwMode="auto">
          <a:xfrm>
            <a:off x="2590800" y="6486525"/>
            <a:ext cx="4907113" cy="26161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ja-JP" sz="1100" dirty="0">
                <a:solidFill>
                  <a:srgbClr val="404040"/>
                </a:solidFill>
                <a:latin typeface="メイリオ" charset="0"/>
                <a:ea typeface="メイリオ" charset="0"/>
                <a:cs typeface="メイリオ" charset="0"/>
              </a:rPr>
              <a:t>Copyright © 2019 </a:t>
            </a:r>
            <a:r>
              <a:rPr lang="ja-JP" altLang="en-US" sz="1100" dirty="0">
                <a:solidFill>
                  <a:srgbClr val="404040"/>
                </a:solidFill>
                <a:latin typeface="メイリオ" charset="0"/>
                <a:ea typeface="メイリオ" charset="0"/>
                <a:cs typeface="メイリオ" charset="0"/>
              </a:rPr>
              <a:t>ＪＢＣＣ</a:t>
            </a:r>
            <a:r>
              <a:rPr lang="en-US" altLang="ja-JP" sz="1100" dirty="0">
                <a:solidFill>
                  <a:srgbClr val="404040"/>
                </a:solidFill>
                <a:latin typeface="メイリオ" charset="0"/>
                <a:ea typeface="メイリオ" charset="0"/>
                <a:cs typeface="メイリオ" charset="0"/>
              </a:rPr>
              <a:t> Execution Committee All rights reserved.</a:t>
            </a:r>
            <a:endParaRPr lang="ja-JP" altLang="en-US" sz="1100" dirty="0">
              <a:solidFill>
                <a:srgbClr val="404040"/>
              </a:solidFill>
              <a:latin typeface="メイリオ" charset="0"/>
              <a:ea typeface="メイリオ" charset="0"/>
              <a:cs typeface="メイリオ" charset="0"/>
            </a:endParaRPr>
          </a:p>
        </p:txBody>
      </p:sp>
      <p:pic>
        <p:nvPicPr>
          <p:cNvPr id="11" name="Picture 10" descr="C:\Documents and Settings\平田麻莉\デスクトップ\KBS Case Competition\jbcc.gi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338" y="258763"/>
            <a:ext cx="14922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78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23B-FF45-4396-AABD-6646A8DDBFAD}" type="datetime1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1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1712-7256-4B1F-949B-8E04DDAF7459}" type="datetime1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5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79C1-CBC0-4C82-9FA9-33F40985C869}" type="datetime1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41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C2B-EA3C-4645-BEBA-817969E5E1C6}" type="datetime1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88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32EF-F496-48F2-A669-9A7BAFF6127C}" type="datetime1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51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F79F-109B-419E-AED5-C0B5368FFC04}" type="datetime1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79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98F4-A35F-4BFD-A577-7299EAF3A61E}" type="datetime1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4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A211-7CAA-4BFA-8078-4097F77D3C56}" type="datetime1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16776-2DA6-4D0D-B603-2E91E7CA5F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46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4"/>
          <p:cNvSpPr txBox="1">
            <a:spLocks noChangeArrowheads="1"/>
          </p:cNvSpPr>
          <p:nvPr/>
        </p:nvSpPr>
        <p:spPr bwMode="auto">
          <a:xfrm>
            <a:off x="4025401" y="5953125"/>
            <a:ext cx="51074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明朝E" charset="0"/>
              </a:rPr>
              <a:t>2020</a:t>
            </a:r>
            <a:r>
              <a:rPr lang="ja-JP" altLang="en-US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明朝E" charset="0"/>
              </a:rPr>
              <a:t>年</a:t>
            </a:r>
            <a:r>
              <a:rPr lang="en-US" altLang="ja-JP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明朝E" charset="0"/>
              </a:rPr>
              <a:t>3</a:t>
            </a:r>
            <a:r>
              <a:rPr lang="ja-JP" altLang="en-US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明朝E" charset="0"/>
              </a:rPr>
              <a:t>月</a:t>
            </a:r>
            <a:br>
              <a:rPr lang="ja-JP" altLang="en-US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明朝E" charset="0"/>
              </a:rPr>
            </a:br>
            <a:r>
              <a:rPr lang="ja-JP" altLang="en-US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明朝E" charset="0"/>
              </a:rPr>
              <a:t>ＪＢＣＣ実行委員会</a:t>
            </a:r>
            <a:br>
              <a:rPr lang="ja-JP" altLang="en-US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明朝E" charset="0"/>
              </a:rPr>
            </a:br>
            <a:r>
              <a:rPr lang="en-US" altLang="ja-JP" sz="1400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HG明朝E" charset="0"/>
              </a:rPr>
              <a:t>Japan Business School Case Competition Execution Committee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151" y="157107"/>
            <a:ext cx="8871630" cy="14031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4400" dirty="0">
                <a:latin typeface="Arial Black" panose="020B0A04020102020204" pitchFamily="34" charset="0"/>
                <a:ea typeface="HGP創英角ｺﾞｼｯｸUB" panose="020B0900000000000000" pitchFamily="50" charset="-128"/>
                <a:cs typeface="HG明朝E" charset="0"/>
              </a:rPr>
              <a:t>2020</a:t>
            </a:r>
            <a:r>
              <a:rPr lang="ja-JP" altLang="en-US" sz="4400" dirty="0">
                <a:latin typeface="Arial Black" panose="020B0A04020102020204" pitchFamily="34" charset="0"/>
                <a:ea typeface="HGP創英角ｺﾞｼｯｸUB" panose="020B0900000000000000" pitchFamily="50" charset="-128"/>
                <a:cs typeface="HG明朝E" charset="0"/>
              </a:rPr>
              <a:t>年　ＪＢＣＣ</a:t>
            </a:r>
            <a:endParaRPr lang="en-US" altLang="ja-JP" sz="4400" dirty="0">
              <a:latin typeface="Arial Black" panose="020B0A04020102020204" pitchFamily="34" charset="0"/>
              <a:ea typeface="HGP創英角ｺﾞｼｯｸUB" panose="020B0900000000000000" pitchFamily="50" charset="-128"/>
              <a:cs typeface="HG明朝E" charset="0"/>
            </a:endParaRPr>
          </a:p>
          <a:p>
            <a:pPr algn="l">
              <a:buFont typeface="Wingdings" charset="0"/>
              <a:buNone/>
            </a:pP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HG明朝E" charset="0"/>
              </a:rPr>
              <a:t>【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HG明朝E" charset="0"/>
              </a:rPr>
              <a:t>日本ビジネススクール　ケース・コンペティション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HG明朝E" charset="0"/>
              </a:rPr>
              <a:t>】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52405FD-F9BF-44BF-B479-36296470D95E}"/>
              </a:ext>
            </a:extLst>
          </p:cNvPr>
          <p:cNvSpPr txBox="1">
            <a:spLocks noChangeArrowheads="1"/>
          </p:cNvSpPr>
          <p:nvPr/>
        </p:nvSpPr>
        <p:spPr>
          <a:xfrm>
            <a:off x="136185" y="2272539"/>
            <a:ext cx="8871630" cy="1023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知と智の</a:t>
            </a: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MBA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頂上決戦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8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スケジュール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6C54DAD-28A9-4611-9660-414E1629874A}"/>
              </a:ext>
            </a:extLst>
          </p:cNvPr>
          <p:cNvSpPr/>
          <p:nvPr/>
        </p:nvSpPr>
        <p:spPr>
          <a:xfrm>
            <a:off x="1230735" y="692390"/>
            <a:ext cx="7172285" cy="4427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日程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スライド番号プレースホルダー 3">
            <a:extLst>
              <a:ext uri="{FF2B5EF4-FFF2-40B4-BE49-F238E27FC236}">
                <a16:creationId xmlns:a16="http://schemas.microsoft.com/office/drawing/2014/main" id="{8F165001-4528-4750-8B21-F4AB21FC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4175" y="6495497"/>
            <a:ext cx="2057400" cy="365125"/>
          </a:xfrm>
        </p:spPr>
        <p:txBody>
          <a:bodyPr/>
          <a:lstStyle/>
          <a:p>
            <a:fld id="{67A16776-2DA6-4D0D-B603-2E91E7CA5F8C}" type="slidenum">
              <a:rPr lang="ja-JP" altLang="en-US" sz="2400" smtClean="0">
                <a:solidFill>
                  <a:schemeClr val="bg1"/>
                </a:solidFill>
                <a:latin typeface="+mj-ea"/>
                <a:ea typeface="+mj-ea"/>
              </a:rPr>
              <a:pPr/>
              <a:t>9</a:t>
            </a:fld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3165933-56E3-44DD-B9B8-D5B50B07E3BD}"/>
              </a:ext>
            </a:extLst>
          </p:cNvPr>
          <p:cNvGrpSpPr/>
          <p:nvPr/>
        </p:nvGrpSpPr>
        <p:grpSpPr>
          <a:xfrm>
            <a:off x="1230735" y="1135117"/>
            <a:ext cx="7618742" cy="5087473"/>
            <a:chOff x="1230735" y="1135117"/>
            <a:chExt cx="7618742" cy="5087473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84BB1D8C-A9AE-430A-AAF5-FB761CCC0855}"/>
                </a:ext>
              </a:extLst>
            </p:cNvPr>
            <p:cNvGrpSpPr/>
            <p:nvPr/>
          </p:nvGrpSpPr>
          <p:grpSpPr>
            <a:xfrm>
              <a:off x="1230735" y="1135117"/>
              <a:ext cx="7618742" cy="5087473"/>
              <a:chOff x="1230735" y="1135117"/>
              <a:chExt cx="7618742" cy="5087473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71F6428-3810-4E89-A446-1786E8BC310B}"/>
                  </a:ext>
                </a:extLst>
              </p:cNvPr>
              <p:cNvGrpSpPr/>
              <p:nvPr/>
            </p:nvGrpSpPr>
            <p:grpSpPr>
              <a:xfrm>
                <a:off x="1230735" y="1135117"/>
                <a:ext cx="7618742" cy="5087473"/>
                <a:chOff x="1230735" y="1150882"/>
                <a:chExt cx="7618742" cy="5087473"/>
              </a:xfrm>
            </p:grpSpPr>
            <p:grpSp>
              <p:nvGrpSpPr>
                <p:cNvPr id="3" name="グループ化 2">
                  <a:extLst>
                    <a:ext uri="{FF2B5EF4-FFF2-40B4-BE49-F238E27FC236}">
                      <a16:creationId xmlns:a16="http://schemas.microsoft.com/office/drawing/2014/main" id="{8D8BDAAB-786A-4D9D-9B59-54FA1C43F513}"/>
                    </a:ext>
                  </a:extLst>
                </p:cNvPr>
                <p:cNvGrpSpPr/>
                <p:nvPr/>
              </p:nvGrpSpPr>
              <p:grpSpPr>
                <a:xfrm>
                  <a:off x="1230735" y="1150882"/>
                  <a:ext cx="7164297" cy="5087473"/>
                  <a:chOff x="1230735" y="1150882"/>
                  <a:chExt cx="7164297" cy="5087473"/>
                </a:xfrm>
              </p:grpSpPr>
              <p:sp>
                <p:nvSpPr>
                  <p:cNvPr id="38" name="正方形/長方形 37">
                    <a:extLst>
                      <a:ext uri="{FF2B5EF4-FFF2-40B4-BE49-F238E27FC236}">
                        <a16:creationId xmlns:a16="http://schemas.microsoft.com/office/drawing/2014/main" id="{29FE6D71-FBAE-4232-9EF0-4F5E9018233F}"/>
                      </a:ext>
                    </a:extLst>
                  </p:cNvPr>
                  <p:cNvSpPr/>
                  <p:nvPr/>
                </p:nvSpPr>
                <p:spPr>
                  <a:xfrm>
                    <a:off x="1230735" y="1150882"/>
                    <a:ext cx="7164297" cy="508747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kumimoji="1"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4/1</a:t>
                    </a:r>
                    <a:r>
                      <a:rPr kumimoji="1" lang="ja-JP" altLang="en-US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　　 </a:t>
                    </a:r>
                    <a:r>
                      <a:rPr kumimoji="1"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エントリー受付開始</a:t>
                    </a:r>
                    <a:endParaRPr kumimoji="1"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5/1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	  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   ケース配布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5/24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　予選資料提出　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6/</a:t>
                    </a:r>
                    <a:r>
                      <a:rPr lang="ja-JP" altLang="en-US" sz="3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下旬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予選通過発表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7/19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本選　</a:t>
                    </a:r>
                    <a:endParaRPr kumimoji="1" lang="ja-JP" altLang="en-US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40" name="楕円 39">
                    <a:extLst>
                      <a:ext uri="{FF2B5EF4-FFF2-40B4-BE49-F238E27FC236}">
                        <a16:creationId xmlns:a16="http://schemas.microsoft.com/office/drawing/2014/main" id="{4DD3B7AD-1236-44BD-815F-1B0FDCC4765C}"/>
                      </a:ext>
                    </a:extLst>
                  </p:cNvPr>
                  <p:cNvSpPr/>
                  <p:nvPr/>
                </p:nvSpPr>
                <p:spPr>
                  <a:xfrm>
                    <a:off x="2907140" y="1326123"/>
                    <a:ext cx="687037" cy="542092"/>
                  </a:xfrm>
                  <a:prstGeom prst="ellipse">
                    <a:avLst/>
                  </a:prstGeom>
                  <a:solidFill>
                    <a:srgbClr val="0E05C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44" name="楕円 43">
                    <a:extLst>
                      <a:ext uri="{FF2B5EF4-FFF2-40B4-BE49-F238E27FC236}">
                        <a16:creationId xmlns:a16="http://schemas.microsoft.com/office/drawing/2014/main" id="{5B45E167-53E4-4D9B-9DC2-04AB362CB4F0}"/>
                      </a:ext>
                    </a:extLst>
                  </p:cNvPr>
                  <p:cNvSpPr/>
                  <p:nvPr/>
                </p:nvSpPr>
                <p:spPr>
                  <a:xfrm>
                    <a:off x="2888924" y="4962240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45" name="楕円 44">
                    <a:extLst>
                      <a:ext uri="{FF2B5EF4-FFF2-40B4-BE49-F238E27FC236}">
                        <a16:creationId xmlns:a16="http://schemas.microsoft.com/office/drawing/2014/main" id="{F4E441F0-B4F3-425A-8803-1791DC92376D}"/>
                      </a:ext>
                    </a:extLst>
                  </p:cNvPr>
                  <p:cNvSpPr/>
                  <p:nvPr/>
                </p:nvSpPr>
                <p:spPr>
                  <a:xfrm>
                    <a:off x="2899917" y="27307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46" name="正方形/長方形 45">
                    <a:extLst>
                      <a:ext uri="{FF2B5EF4-FFF2-40B4-BE49-F238E27FC236}">
                        <a16:creationId xmlns:a16="http://schemas.microsoft.com/office/drawing/2014/main" id="{0BC0540F-8F38-4E94-AC44-E7C6694EC42E}"/>
                      </a:ext>
                    </a:extLst>
                  </p:cNvPr>
                  <p:cNvSpPr/>
                  <p:nvPr/>
                </p:nvSpPr>
                <p:spPr>
                  <a:xfrm>
                    <a:off x="2845865" y="1493950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WED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47" name="正方形/長方形 46">
                    <a:extLst>
                      <a:ext uri="{FF2B5EF4-FFF2-40B4-BE49-F238E27FC236}">
                        <a16:creationId xmlns:a16="http://schemas.microsoft.com/office/drawing/2014/main" id="{2E928320-5D91-4BE9-88A6-11B1AFDC4066}"/>
                      </a:ext>
                    </a:extLst>
                  </p:cNvPr>
                  <p:cNvSpPr/>
                  <p:nvPr/>
                </p:nvSpPr>
                <p:spPr>
                  <a:xfrm>
                    <a:off x="2833034" y="5130065"/>
                    <a:ext cx="812216" cy="1545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50" name="正方形/長方形 49">
                    <a:extLst>
                      <a:ext uri="{FF2B5EF4-FFF2-40B4-BE49-F238E27FC236}">
                        <a16:creationId xmlns:a16="http://schemas.microsoft.com/office/drawing/2014/main" id="{10CF3FF9-9D59-4FC6-AE9F-115518B87214}"/>
                      </a:ext>
                    </a:extLst>
                  </p:cNvPr>
                  <p:cNvSpPr/>
                  <p:nvPr/>
                </p:nvSpPr>
                <p:spPr>
                  <a:xfrm>
                    <a:off x="2843502" y="29020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SAT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52" name="楕円 51">
                    <a:extLst>
                      <a:ext uri="{FF2B5EF4-FFF2-40B4-BE49-F238E27FC236}">
                        <a16:creationId xmlns:a16="http://schemas.microsoft.com/office/drawing/2014/main" id="{70C0CB37-4F39-42A3-A433-35E70C2908EE}"/>
                      </a:ext>
                    </a:extLst>
                  </p:cNvPr>
                  <p:cNvSpPr/>
                  <p:nvPr/>
                </p:nvSpPr>
                <p:spPr>
                  <a:xfrm>
                    <a:off x="2899917" y="34763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3" name="正方形/長方形 52">
                    <a:extLst>
                      <a:ext uri="{FF2B5EF4-FFF2-40B4-BE49-F238E27FC236}">
                        <a16:creationId xmlns:a16="http://schemas.microsoft.com/office/drawing/2014/main" id="{A826C618-F7F4-44E8-97DA-5F4CF4F68874}"/>
                      </a:ext>
                    </a:extLst>
                  </p:cNvPr>
                  <p:cNvSpPr/>
                  <p:nvPr/>
                </p:nvSpPr>
                <p:spPr>
                  <a:xfrm>
                    <a:off x="2843502" y="36476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70366BEC-178C-46B9-8FFF-870038C49D85}"/>
                    </a:ext>
                  </a:extLst>
                </p:cNvPr>
                <p:cNvSpPr/>
                <p:nvPr/>
              </p:nvSpPr>
              <p:spPr>
                <a:xfrm>
                  <a:off x="4812883" y="4979162"/>
                  <a:ext cx="4036594" cy="548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青山学院</a:t>
                  </a:r>
                  <a:r>
                    <a:rPr kumimoji="1"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大学</a:t>
                  </a:r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　本多記念国際会議場</a:t>
                  </a:r>
                  <a:endParaRPr lang="en-US" altLang="ja-JP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39AD951F-4FC1-4186-8FC8-F882D5E6BA1C}"/>
                  </a:ext>
                </a:extLst>
              </p:cNvPr>
              <p:cNvSpPr/>
              <p:nvPr/>
            </p:nvSpPr>
            <p:spPr>
              <a:xfrm>
                <a:off x="2907140" y="2018041"/>
                <a:ext cx="687037" cy="542092"/>
              </a:xfrm>
              <a:prstGeom prst="ellipse">
                <a:avLst/>
              </a:prstGeom>
              <a:solidFill>
                <a:srgbClr val="0E05C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</p:grp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56A8D3B3-8504-4225-90D5-D8F1B0A67FD4}"/>
                </a:ext>
              </a:extLst>
            </p:cNvPr>
            <p:cNvSpPr/>
            <p:nvPr/>
          </p:nvSpPr>
          <p:spPr>
            <a:xfrm>
              <a:off x="2845865" y="2185868"/>
              <a:ext cx="813529" cy="206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FRI</a:t>
              </a:r>
              <a:endParaRPr kumimoji="1" lang="ja-JP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5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EC8EEC7A-658E-4D6C-9000-E450EBBBA9BE}"/>
              </a:ext>
            </a:extLst>
          </p:cNvPr>
          <p:cNvGrpSpPr/>
          <p:nvPr/>
        </p:nvGrpSpPr>
        <p:grpSpPr>
          <a:xfrm>
            <a:off x="1230735" y="1135117"/>
            <a:ext cx="7629210" cy="5087473"/>
            <a:chOff x="1230735" y="1135117"/>
            <a:chExt cx="7629210" cy="5087473"/>
          </a:xfrm>
        </p:grpSpPr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C011346D-C1CE-476A-945A-F3BF76979D5B}"/>
                </a:ext>
              </a:extLst>
            </p:cNvPr>
            <p:cNvGrpSpPr/>
            <p:nvPr/>
          </p:nvGrpSpPr>
          <p:grpSpPr>
            <a:xfrm>
              <a:off x="1230735" y="1135117"/>
              <a:ext cx="7629210" cy="5087473"/>
              <a:chOff x="1230735" y="1135117"/>
              <a:chExt cx="7629210" cy="5087473"/>
            </a:xfrm>
          </p:grpSpPr>
          <p:grpSp>
            <p:nvGrpSpPr>
              <p:cNvPr id="63" name="グループ化 62">
                <a:extLst>
                  <a:ext uri="{FF2B5EF4-FFF2-40B4-BE49-F238E27FC236}">
                    <a16:creationId xmlns:a16="http://schemas.microsoft.com/office/drawing/2014/main" id="{4C5FEF9C-0B0D-46DD-AD12-52F60AC1572F}"/>
                  </a:ext>
                </a:extLst>
              </p:cNvPr>
              <p:cNvGrpSpPr/>
              <p:nvPr/>
            </p:nvGrpSpPr>
            <p:grpSpPr>
              <a:xfrm>
                <a:off x="1230735" y="1135117"/>
                <a:ext cx="7629210" cy="5087473"/>
                <a:chOff x="1230735" y="1150882"/>
                <a:chExt cx="7629210" cy="5087473"/>
              </a:xfrm>
            </p:grpSpPr>
            <p:grpSp>
              <p:nvGrpSpPr>
                <p:cNvPr id="65" name="グループ化 64">
                  <a:extLst>
                    <a:ext uri="{FF2B5EF4-FFF2-40B4-BE49-F238E27FC236}">
                      <a16:creationId xmlns:a16="http://schemas.microsoft.com/office/drawing/2014/main" id="{F439EB35-04E9-4F14-8690-4FAFA52BB93D}"/>
                    </a:ext>
                  </a:extLst>
                </p:cNvPr>
                <p:cNvGrpSpPr/>
                <p:nvPr/>
              </p:nvGrpSpPr>
              <p:grpSpPr>
                <a:xfrm>
                  <a:off x="1230735" y="1150882"/>
                  <a:ext cx="7164297" cy="5087473"/>
                  <a:chOff x="1230735" y="1150882"/>
                  <a:chExt cx="7164297" cy="5087473"/>
                </a:xfrm>
              </p:grpSpPr>
              <p:sp>
                <p:nvSpPr>
                  <p:cNvPr id="67" name="正方形/長方形 66">
                    <a:extLst>
                      <a:ext uri="{FF2B5EF4-FFF2-40B4-BE49-F238E27FC236}">
                        <a16:creationId xmlns:a16="http://schemas.microsoft.com/office/drawing/2014/main" id="{70C71489-A51A-45B9-857D-64E7731618D6}"/>
                      </a:ext>
                    </a:extLst>
                  </p:cNvPr>
                  <p:cNvSpPr/>
                  <p:nvPr/>
                </p:nvSpPr>
                <p:spPr>
                  <a:xfrm>
                    <a:off x="1230735" y="1150882"/>
                    <a:ext cx="7164297" cy="508747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kumimoji="1"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4/1</a:t>
                    </a:r>
                    <a:r>
                      <a:rPr kumimoji="1" lang="ja-JP" altLang="en-US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　　 </a:t>
                    </a:r>
                    <a:r>
                      <a:rPr kumimoji="1"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エントリー受付開始</a:t>
                    </a:r>
                    <a:endParaRPr kumimoji="1"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5/1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	  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   ケース配布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5/24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　予選資料提出　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6/</a:t>
                    </a:r>
                    <a:r>
                      <a:rPr lang="ja-JP" altLang="en-US" sz="3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下旬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予選通過発表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7/19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本選　</a:t>
                    </a:r>
                    <a:endParaRPr kumimoji="1" lang="ja-JP" altLang="en-US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68" name="楕円 67">
                    <a:extLst>
                      <a:ext uri="{FF2B5EF4-FFF2-40B4-BE49-F238E27FC236}">
                        <a16:creationId xmlns:a16="http://schemas.microsoft.com/office/drawing/2014/main" id="{88C47F2F-147B-4DB2-8BE3-67378BDB6C48}"/>
                      </a:ext>
                    </a:extLst>
                  </p:cNvPr>
                  <p:cNvSpPr/>
                  <p:nvPr/>
                </p:nvSpPr>
                <p:spPr>
                  <a:xfrm>
                    <a:off x="2907140" y="1326123"/>
                    <a:ext cx="687037" cy="542092"/>
                  </a:xfrm>
                  <a:prstGeom prst="ellipse">
                    <a:avLst/>
                  </a:prstGeom>
                  <a:solidFill>
                    <a:srgbClr val="0E05C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69" name="楕円 68">
                    <a:extLst>
                      <a:ext uri="{FF2B5EF4-FFF2-40B4-BE49-F238E27FC236}">
                        <a16:creationId xmlns:a16="http://schemas.microsoft.com/office/drawing/2014/main" id="{70AAD2A7-DEBB-446C-A761-32C921B2BDAA}"/>
                      </a:ext>
                    </a:extLst>
                  </p:cNvPr>
                  <p:cNvSpPr/>
                  <p:nvPr/>
                </p:nvSpPr>
                <p:spPr>
                  <a:xfrm>
                    <a:off x="2899392" y="4963590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70" name="楕円 69">
                    <a:extLst>
                      <a:ext uri="{FF2B5EF4-FFF2-40B4-BE49-F238E27FC236}">
                        <a16:creationId xmlns:a16="http://schemas.microsoft.com/office/drawing/2014/main" id="{C2752291-77A3-49C4-B9CE-217670FB7136}"/>
                      </a:ext>
                    </a:extLst>
                  </p:cNvPr>
                  <p:cNvSpPr/>
                  <p:nvPr/>
                </p:nvSpPr>
                <p:spPr>
                  <a:xfrm>
                    <a:off x="2899917" y="27307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71" name="正方形/長方形 70">
                    <a:extLst>
                      <a:ext uri="{FF2B5EF4-FFF2-40B4-BE49-F238E27FC236}">
                        <a16:creationId xmlns:a16="http://schemas.microsoft.com/office/drawing/2014/main" id="{35708A6A-DF88-418D-9035-64DA5E929370}"/>
                      </a:ext>
                    </a:extLst>
                  </p:cNvPr>
                  <p:cNvSpPr/>
                  <p:nvPr/>
                </p:nvSpPr>
                <p:spPr>
                  <a:xfrm>
                    <a:off x="2845865" y="1493950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WED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73" name="正方形/長方形 72">
                    <a:extLst>
                      <a:ext uri="{FF2B5EF4-FFF2-40B4-BE49-F238E27FC236}">
                        <a16:creationId xmlns:a16="http://schemas.microsoft.com/office/drawing/2014/main" id="{019641B9-8F65-4673-8D98-863BC3D56561}"/>
                      </a:ext>
                    </a:extLst>
                  </p:cNvPr>
                  <p:cNvSpPr/>
                  <p:nvPr/>
                </p:nvSpPr>
                <p:spPr>
                  <a:xfrm>
                    <a:off x="2843502" y="5131415"/>
                    <a:ext cx="812216" cy="1545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74" name="正方形/長方形 73">
                    <a:extLst>
                      <a:ext uri="{FF2B5EF4-FFF2-40B4-BE49-F238E27FC236}">
                        <a16:creationId xmlns:a16="http://schemas.microsoft.com/office/drawing/2014/main" id="{88DA69CB-3FED-4388-A599-D08F93AA4B01}"/>
                      </a:ext>
                    </a:extLst>
                  </p:cNvPr>
                  <p:cNvSpPr/>
                  <p:nvPr/>
                </p:nvSpPr>
                <p:spPr>
                  <a:xfrm>
                    <a:off x="2843502" y="29020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SAT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75" name="楕円 74">
                    <a:extLst>
                      <a:ext uri="{FF2B5EF4-FFF2-40B4-BE49-F238E27FC236}">
                        <a16:creationId xmlns:a16="http://schemas.microsoft.com/office/drawing/2014/main" id="{F6033882-8A81-43B3-AAA2-A47E1B71BEDC}"/>
                      </a:ext>
                    </a:extLst>
                  </p:cNvPr>
                  <p:cNvSpPr/>
                  <p:nvPr/>
                </p:nvSpPr>
                <p:spPr>
                  <a:xfrm>
                    <a:off x="2899917" y="34763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76" name="正方形/長方形 75">
                    <a:extLst>
                      <a:ext uri="{FF2B5EF4-FFF2-40B4-BE49-F238E27FC236}">
                        <a16:creationId xmlns:a16="http://schemas.microsoft.com/office/drawing/2014/main" id="{96091987-11E8-4572-BD65-804CEC8E08EF}"/>
                      </a:ext>
                    </a:extLst>
                  </p:cNvPr>
                  <p:cNvSpPr/>
                  <p:nvPr/>
                </p:nvSpPr>
                <p:spPr>
                  <a:xfrm>
                    <a:off x="2843502" y="36476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sp>
              <p:nvSpPr>
                <p:cNvPr id="66" name="正方形/長方形 65">
                  <a:extLst>
                    <a:ext uri="{FF2B5EF4-FFF2-40B4-BE49-F238E27FC236}">
                      <a16:creationId xmlns:a16="http://schemas.microsoft.com/office/drawing/2014/main" id="{9F940C87-04D4-4844-BF6F-133452EFD720}"/>
                    </a:ext>
                  </a:extLst>
                </p:cNvPr>
                <p:cNvSpPr/>
                <p:nvPr/>
              </p:nvSpPr>
              <p:spPr>
                <a:xfrm>
                  <a:off x="4823351" y="4980512"/>
                  <a:ext cx="4036594" cy="548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青山学院</a:t>
                  </a:r>
                  <a:r>
                    <a:rPr kumimoji="1"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大学</a:t>
                  </a:r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　本多記念国際会議場</a:t>
                  </a:r>
                  <a:endParaRPr lang="en-US" altLang="ja-JP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64" name="楕円 63">
                <a:extLst>
                  <a:ext uri="{FF2B5EF4-FFF2-40B4-BE49-F238E27FC236}">
                    <a16:creationId xmlns:a16="http://schemas.microsoft.com/office/drawing/2014/main" id="{4AFCAAE1-774B-48A7-8818-56FBCF535314}"/>
                  </a:ext>
                </a:extLst>
              </p:cNvPr>
              <p:cNvSpPr/>
              <p:nvPr/>
            </p:nvSpPr>
            <p:spPr>
              <a:xfrm>
                <a:off x="2907140" y="2018041"/>
                <a:ext cx="687037" cy="542092"/>
              </a:xfrm>
              <a:prstGeom prst="ellipse">
                <a:avLst/>
              </a:prstGeom>
              <a:solidFill>
                <a:srgbClr val="0E05C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</p:grp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E3DB060F-69E9-4987-AF93-BDA54938B02C}"/>
                </a:ext>
              </a:extLst>
            </p:cNvPr>
            <p:cNvSpPr/>
            <p:nvPr/>
          </p:nvSpPr>
          <p:spPr>
            <a:xfrm>
              <a:off x="2845865" y="2185868"/>
              <a:ext cx="813529" cy="206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FRI</a:t>
              </a:r>
              <a:endParaRPr kumimoji="1" lang="ja-JP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エントリー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6C54DAD-28A9-4611-9660-414E1629874A}"/>
              </a:ext>
            </a:extLst>
          </p:cNvPr>
          <p:cNvSpPr/>
          <p:nvPr/>
        </p:nvSpPr>
        <p:spPr>
          <a:xfrm>
            <a:off x="1230735" y="692390"/>
            <a:ext cx="7172285" cy="4427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日程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4F46040-755D-45E7-AD62-7265E456AA53}"/>
              </a:ext>
            </a:extLst>
          </p:cNvPr>
          <p:cNvSpPr/>
          <p:nvPr/>
        </p:nvSpPr>
        <p:spPr>
          <a:xfrm>
            <a:off x="941294" y="1187579"/>
            <a:ext cx="7745506" cy="1479050"/>
          </a:xfrm>
          <a:prstGeom prst="rect">
            <a:avLst/>
          </a:prstGeom>
          <a:solidFill>
            <a:srgbClr val="FFC000">
              <a:alpha val="18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スライド番号プレースホルダー 3">
            <a:extLst>
              <a:ext uri="{FF2B5EF4-FFF2-40B4-BE49-F238E27FC236}">
                <a16:creationId xmlns:a16="http://schemas.microsoft.com/office/drawing/2014/main" id="{47A64594-FC78-41F6-B895-25E7C376ED22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16776-2DA6-4D0D-B603-2E91E7CA5F8C}" type="slidenum">
              <a:rPr lang="ja-JP" altLang="en-US" sz="2400" smtClean="0">
                <a:solidFill>
                  <a:schemeClr val="bg1"/>
                </a:solidFill>
                <a:latin typeface="+mj-ea"/>
                <a:ea typeface="+mj-ea"/>
              </a:rPr>
              <a:pPr/>
              <a:t>10</a:t>
            </a:fld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720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エントリー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57200" y="821286"/>
            <a:ext cx="8598023" cy="4239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Google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フォームで入力。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名のチームを組んで頂きます。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別学校との混合チームでも可。</a:t>
            </a:r>
            <a:endParaRPr lang="en-US" altLang="ja-JP" sz="2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ご希望の方には、</a:t>
            </a:r>
            <a:endParaRPr lang="en-US" altLang="ja-JP" sz="2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事務局にて他参加者と</a:t>
            </a:r>
            <a:endParaRPr lang="en-US" altLang="ja-JP" sz="2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マッチングさせ、</a:t>
            </a:r>
            <a:endParaRPr lang="en-US" altLang="ja-JP" sz="2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チームを組むことも可能です。</a:t>
            </a:r>
            <a:endParaRPr lang="en-US" altLang="ja-JP" sz="2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985D41F5-15AC-4AEE-A9D7-8A766189CAE6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16776-2DA6-4D0D-B603-2E91E7CA5F8C}" type="slidenum">
              <a:rPr lang="ja-JP" altLang="en-US" sz="2400" smtClean="0">
                <a:solidFill>
                  <a:schemeClr val="bg1"/>
                </a:solidFill>
                <a:latin typeface="+mj-ea"/>
                <a:ea typeface="+mj-ea"/>
              </a:rPr>
              <a:pPr/>
              <a:t>11</a:t>
            </a:fld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BD38E4-5345-4EBE-8A78-3BC660714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47" y="1403496"/>
            <a:ext cx="40547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0755FC7-CB21-47A3-B063-761E1A0A320D}"/>
              </a:ext>
            </a:extLst>
          </p:cNvPr>
          <p:cNvGrpSpPr/>
          <p:nvPr/>
        </p:nvGrpSpPr>
        <p:grpSpPr>
          <a:xfrm>
            <a:off x="1230735" y="1135117"/>
            <a:ext cx="7629210" cy="5087473"/>
            <a:chOff x="1230735" y="1135117"/>
            <a:chExt cx="7629210" cy="5087473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5E72DB1-5098-4926-A76A-00CC7DD0F051}"/>
                </a:ext>
              </a:extLst>
            </p:cNvPr>
            <p:cNvGrpSpPr/>
            <p:nvPr/>
          </p:nvGrpSpPr>
          <p:grpSpPr>
            <a:xfrm>
              <a:off x="1230735" y="1135117"/>
              <a:ext cx="7629210" cy="5087473"/>
              <a:chOff x="1230735" y="1135117"/>
              <a:chExt cx="7629210" cy="5087473"/>
            </a:xfrm>
          </p:grpSpPr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3D79D968-8154-4268-A551-33589BE9B3A4}"/>
                  </a:ext>
                </a:extLst>
              </p:cNvPr>
              <p:cNvGrpSpPr/>
              <p:nvPr/>
            </p:nvGrpSpPr>
            <p:grpSpPr>
              <a:xfrm>
                <a:off x="1230735" y="1135117"/>
                <a:ext cx="7629210" cy="5087473"/>
                <a:chOff x="1230735" y="1150882"/>
                <a:chExt cx="7629210" cy="5087473"/>
              </a:xfrm>
            </p:grpSpPr>
            <p:grpSp>
              <p:nvGrpSpPr>
                <p:cNvPr id="29" name="グループ化 28">
                  <a:extLst>
                    <a:ext uri="{FF2B5EF4-FFF2-40B4-BE49-F238E27FC236}">
                      <a16:creationId xmlns:a16="http://schemas.microsoft.com/office/drawing/2014/main" id="{EC9311D9-797C-4BA8-A6C4-06CC474FC79F}"/>
                    </a:ext>
                  </a:extLst>
                </p:cNvPr>
                <p:cNvGrpSpPr/>
                <p:nvPr/>
              </p:nvGrpSpPr>
              <p:grpSpPr>
                <a:xfrm>
                  <a:off x="1230735" y="1150882"/>
                  <a:ext cx="7164297" cy="5087473"/>
                  <a:chOff x="1230735" y="1150882"/>
                  <a:chExt cx="7164297" cy="5087473"/>
                </a:xfrm>
              </p:grpSpPr>
              <p:sp>
                <p:nvSpPr>
                  <p:cNvPr id="31" name="正方形/長方形 30">
                    <a:extLst>
                      <a:ext uri="{FF2B5EF4-FFF2-40B4-BE49-F238E27FC236}">
                        <a16:creationId xmlns:a16="http://schemas.microsoft.com/office/drawing/2014/main" id="{484CE126-2805-4783-AC37-AD4773297B99}"/>
                      </a:ext>
                    </a:extLst>
                  </p:cNvPr>
                  <p:cNvSpPr/>
                  <p:nvPr/>
                </p:nvSpPr>
                <p:spPr>
                  <a:xfrm>
                    <a:off x="1230735" y="1150882"/>
                    <a:ext cx="7164297" cy="508747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kumimoji="1"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4/1</a:t>
                    </a:r>
                    <a:r>
                      <a:rPr kumimoji="1" lang="ja-JP" altLang="en-US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　　 </a:t>
                    </a:r>
                    <a:r>
                      <a:rPr kumimoji="1"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エントリー受付開始</a:t>
                    </a:r>
                    <a:endParaRPr kumimoji="1"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5/1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	  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   ケース配布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5/24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　予選資料提出　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6/</a:t>
                    </a:r>
                    <a:r>
                      <a:rPr lang="ja-JP" altLang="en-US" sz="3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下旬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予選通過発表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7/19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本選　</a:t>
                    </a:r>
                    <a:endParaRPr kumimoji="1" lang="ja-JP" altLang="en-US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32" name="楕円 31">
                    <a:extLst>
                      <a:ext uri="{FF2B5EF4-FFF2-40B4-BE49-F238E27FC236}">
                        <a16:creationId xmlns:a16="http://schemas.microsoft.com/office/drawing/2014/main" id="{FDD182EC-BFD0-4A69-A9FF-57056B3EA60C}"/>
                      </a:ext>
                    </a:extLst>
                  </p:cNvPr>
                  <p:cNvSpPr/>
                  <p:nvPr/>
                </p:nvSpPr>
                <p:spPr>
                  <a:xfrm>
                    <a:off x="2907140" y="1326123"/>
                    <a:ext cx="687037" cy="542092"/>
                  </a:xfrm>
                  <a:prstGeom prst="ellipse">
                    <a:avLst/>
                  </a:prstGeom>
                  <a:solidFill>
                    <a:srgbClr val="0E05C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33" name="楕円 32">
                    <a:extLst>
                      <a:ext uri="{FF2B5EF4-FFF2-40B4-BE49-F238E27FC236}">
                        <a16:creationId xmlns:a16="http://schemas.microsoft.com/office/drawing/2014/main" id="{724E4FC6-A3FC-4938-8848-F7044D66B7E0}"/>
                      </a:ext>
                    </a:extLst>
                  </p:cNvPr>
                  <p:cNvSpPr/>
                  <p:nvPr/>
                </p:nvSpPr>
                <p:spPr>
                  <a:xfrm>
                    <a:off x="2899392" y="4960137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34" name="楕円 33">
                    <a:extLst>
                      <a:ext uri="{FF2B5EF4-FFF2-40B4-BE49-F238E27FC236}">
                        <a16:creationId xmlns:a16="http://schemas.microsoft.com/office/drawing/2014/main" id="{229EB132-EA2B-4D19-B8ED-6B85954548C4}"/>
                      </a:ext>
                    </a:extLst>
                  </p:cNvPr>
                  <p:cNvSpPr/>
                  <p:nvPr/>
                </p:nvSpPr>
                <p:spPr>
                  <a:xfrm>
                    <a:off x="2899917" y="27307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35" name="正方形/長方形 34">
                    <a:extLst>
                      <a:ext uri="{FF2B5EF4-FFF2-40B4-BE49-F238E27FC236}">
                        <a16:creationId xmlns:a16="http://schemas.microsoft.com/office/drawing/2014/main" id="{787D20F7-7EFD-42A6-BF0E-AD16663DF37C}"/>
                      </a:ext>
                    </a:extLst>
                  </p:cNvPr>
                  <p:cNvSpPr/>
                  <p:nvPr/>
                </p:nvSpPr>
                <p:spPr>
                  <a:xfrm>
                    <a:off x="2845865" y="1493950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WED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36" name="正方形/長方形 35">
                    <a:extLst>
                      <a:ext uri="{FF2B5EF4-FFF2-40B4-BE49-F238E27FC236}">
                        <a16:creationId xmlns:a16="http://schemas.microsoft.com/office/drawing/2014/main" id="{DF46427B-F9BD-46BB-9937-03EED9D9391D}"/>
                      </a:ext>
                    </a:extLst>
                  </p:cNvPr>
                  <p:cNvSpPr/>
                  <p:nvPr/>
                </p:nvSpPr>
                <p:spPr>
                  <a:xfrm>
                    <a:off x="2843502" y="5127962"/>
                    <a:ext cx="812216" cy="1545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37" name="正方形/長方形 36">
                    <a:extLst>
                      <a:ext uri="{FF2B5EF4-FFF2-40B4-BE49-F238E27FC236}">
                        <a16:creationId xmlns:a16="http://schemas.microsoft.com/office/drawing/2014/main" id="{7FCB78E8-9180-4F74-917E-8F35218C4097}"/>
                      </a:ext>
                    </a:extLst>
                  </p:cNvPr>
                  <p:cNvSpPr/>
                  <p:nvPr/>
                </p:nvSpPr>
                <p:spPr>
                  <a:xfrm>
                    <a:off x="2843502" y="29020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SAT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38" name="楕円 37">
                    <a:extLst>
                      <a:ext uri="{FF2B5EF4-FFF2-40B4-BE49-F238E27FC236}">
                        <a16:creationId xmlns:a16="http://schemas.microsoft.com/office/drawing/2014/main" id="{44CF838A-A04E-476A-840F-FEF447BCDA16}"/>
                      </a:ext>
                    </a:extLst>
                  </p:cNvPr>
                  <p:cNvSpPr/>
                  <p:nvPr/>
                </p:nvSpPr>
                <p:spPr>
                  <a:xfrm>
                    <a:off x="2899917" y="34763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39" name="正方形/長方形 38">
                    <a:extLst>
                      <a:ext uri="{FF2B5EF4-FFF2-40B4-BE49-F238E27FC236}">
                        <a16:creationId xmlns:a16="http://schemas.microsoft.com/office/drawing/2014/main" id="{2F8B601E-3C97-4A2C-97BD-F4C12E6147B5}"/>
                      </a:ext>
                    </a:extLst>
                  </p:cNvPr>
                  <p:cNvSpPr/>
                  <p:nvPr/>
                </p:nvSpPr>
                <p:spPr>
                  <a:xfrm>
                    <a:off x="2843502" y="36476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3E51D9C5-BAC6-4349-B416-91CE2195E7E5}"/>
                    </a:ext>
                  </a:extLst>
                </p:cNvPr>
                <p:cNvSpPr/>
                <p:nvPr/>
              </p:nvSpPr>
              <p:spPr>
                <a:xfrm>
                  <a:off x="4823351" y="4977059"/>
                  <a:ext cx="4036594" cy="548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青山学院</a:t>
                  </a:r>
                  <a:r>
                    <a:rPr kumimoji="1"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大学</a:t>
                  </a:r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　本多記念国際会議場</a:t>
                  </a:r>
                  <a:endParaRPr lang="en-US" altLang="ja-JP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90CEBEDC-9FAA-4B48-9E78-308C9A543091}"/>
                  </a:ext>
                </a:extLst>
              </p:cNvPr>
              <p:cNvSpPr/>
              <p:nvPr/>
            </p:nvSpPr>
            <p:spPr>
              <a:xfrm>
                <a:off x="2907140" y="2018041"/>
                <a:ext cx="687037" cy="542092"/>
              </a:xfrm>
              <a:prstGeom prst="ellipse">
                <a:avLst/>
              </a:prstGeom>
              <a:solidFill>
                <a:srgbClr val="0E05C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</p:grp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428AAE3C-6889-44E6-B0B7-F298097F716A}"/>
                </a:ext>
              </a:extLst>
            </p:cNvPr>
            <p:cNvSpPr/>
            <p:nvPr/>
          </p:nvSpPr>
          <p:spPr>
            <a:xfrm>
              <a:off x="2845865" y="2185868"/>
              <a:ext cx="813529" cy="206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FRI</a:t>
              </a:r>
              <a:endParaRPr kumimoji="1" lang="ja-JP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ケース配布</a:t>
            </a:r>
          </a:p>
        </p:txBody>
      </p:sp>
      <p:sp>
        <p:nvSpPr>
          <p:cNvPr id="72" name="スライド番号プレースホルダー 3">
            <a:extLst>
              <a:ext uri="{FF2B5EF4-FFF2-40B4-BE49-F238E27FC236}">
                <a16:creationId xmlns:a16="http://schemas.microsoft.com/office/drawing/2014/main" id="{75A25CFC-8C1B-47DD-B8D8-F1F7568D9D09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16776-2DA6-4D0D-B603-2E91E7CA5F8C}" type="slidenum">
              <a:rPr lang="ja-JP" altLang="en-US" sz="2400" smtClean="0">
                <a:solidFill>
                  <a:schemeClr val="bg1"/>
                </a:solidFill>
                <a:latin typeface="+mj-ea"/>
                <a:ea typeface="+mj-ea"/>
              </a:rPr>
              <a:pPr/>
              <a:t>12</a:t>
            </a:fld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C780F2E0-6C1E-4925-A21B-499C7B7D61B3}"/>
              </a:ext>
            </a:extLst>
          </p:cNvPr>
          <p:cNvSpPr/>
          <p:nvPr/>
        </p:nvSpPr>
        <p:spPr>
          <a:xfrm>
            <a:off x="1230735" y="692390"/>
            <a:ext cx="7172285" cy="4427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日程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5400356-A9BB-45EE-8C56-9626BAEB410E}"/>
              </a:ext>
            </a:extLst>
          </p:cNvPr>
          <p:cNvSpPr/>
          <p:nvPr/>
        </p:nvSpPr>
        <p:spPr>
          <a:xfrm>
            <a:off x="1075765" y="2648829"/>
            <a:ext cx="7512423" cy="763400"/>
          </a:xfrm>
          <a:prstGeom prst="rect">
            <a:avLst/>
          </a:prstGeom>
          <a:solidFill>
            <a:srgbClr val="FFC000">
              <a:alpha val="18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0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ケース配布</a:t>
            </a: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E192E1CC-BB0F-4CCD-9AB2-073DEEB5ECE6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16776-2DA6-4D0D-B603-2E91E7CA5F8C}" type="slidenum">
              <a:rPr lang="ja-JP" altLang="en-US" sz="2400" smtClean="0">
                <a:solidFill>
                  <a:schemeClr val="bg1"/>
                </a:solidFill>
                <a:latin typeface="+mj-ea"/>
                <a:ea typeface="+mj-ea"/>
              </a:rPr>
              <a:pPr/>
              <a:t>13</a:t>
            </a:fld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CEC5823-4CEE-442F-AC91-D3C29E38BE27}"/>
              </a:ext>
            </a:extLst>
          </p:cNvPr>
          <p:cNvSpPr txBox="1">
            <a:spLocks/>
          </p:cNvSpPr>
          <p:nvPr/>
        </p:nvSpPr>
        <p:spPr>
          <a:xfrm>
            <a:off x="272988" y="771311"/>
            <a:ext cx="8598023" cy="926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ホームページの特設ページにて、ケースが配布されます。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配布が開始されると、メインメニューに追加されます。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D1173E-10FC-40B4-8B4E-316B8D033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617640"/>
            <a:ext cx="8490857" cy="432536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4ED2F1-770D-4042-86D1-846CD475394F}"/>
              </a:ext>
            </a:extLst>
          </p:cNvPr>
          <p:cNvSpPr/>
          <p:nvPr/>
        </p:nvSpPr>
        <p:spPr>
          <a:xfrm>
            <a:off x="1406434" y="1617640"/>
            <a:ext cx="5934892" cy="502897"/>
          </a:xfrm>
          <a:prstGeom prst="rect">
            <a:avLst/>
          </a:prstGeom>
          <a:solidFill>
            <a:srgbClr val="FFC000">
              <a:alpha val="18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ケース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について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E192E1CC-BB0F-4CCD-9AB2-073DEEB5ECE6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16776-2DA6-4D0D-B603-2E91E7CA5F8C}" type="slidenum">
              <a:rPr lang="ja-JP" altLang="en-US" sz="2400" smtClean="0">
                <a:solidFill>
                  <a:schemeClr val="bg1"/>
                </a:solidFill>
                <a:latin typeface="+mj-ea"/>
                <a:ea typeface="+mj-ea"/>
              </a:rPr>
              <a:pPr/>
              <a:t>14</a:t>
            </a:fld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CEC5823-4CEE-442F-AC91-D3C29E38BE27}"/>
              </a:ext>
            </a:extLst>
          </p:cNvPr>
          <p:cNvSpPr txBox="1">
            <a:spLocks/>
          </p:cNvSpPr>
          <p:nvPr/>
        </p:nvSpPr>
        <p:spPr>
          <a:xfrm>
            <a:off x="272988" y="785164"/>
            <a:ext cx="8711685" cy="5421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例年、時流やトレンドを捉えて、テーマを変えながら、コンサルティング会社と共同でケース作成を行っております。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JBCC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はマーケティング、財務、人事など、個別問題ではなく、総合的な観点で経営課題に向き合う力を問います。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単なる経営戦略コンペではなく、経営的レベルでの視点、プレゼン能力、本気で実行できるか、その熱意までもが評価対象となります。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参加される方には、ぜひケースの奥深くまで堪能いただきたいです。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過去のケースについて：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HP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のメインメニュー「過去の大会」から各年度のページの「課題ケース」及び「ケースライターの意図」をご覧ください。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7763299-924C-4FE7-AA21-9901C13D1C44}"/>
              </a:ext>
            </a:extLst>
          </p:cNvPr>
          <p:cNvGrpSpPr/>
          <p:nvPr/>
        </p:nvGrpSpPr>
        <p:grpSpPr>
          <a:xfrm>
            <a:off x="1230735" y="1135117"/>
            <a:ext cx="7629210" cy="5087473"/>
            <a:chOff x="1230735" y="1135117"/>
            <a:chExt cx="7629210" cy="5087473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F9821BE8-303E-4465-8F78-14C719CB9456}"/>
                </a:ext>
              </a:extLst>
            </p:cNvPr>
            <p:cNvGrpSpPr/>
            <p:nvPr/>
          </p:nvGrpSpPr>
          <p:grpSpPr>
            <a:xfrm>
              <a:off x="1230735" y="1135117"/>
              <a:ext cx="7629210" cy="5087473"/>
              <a:chOff x="1230735" y="1135117"/>
              <a:chExt cx="7629210" cy="5087473"/>
            </a:xfrm>
          </p:grpSpPr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1A0C9119-925D-4418-A466-A2DF79B47987}"/>
                  </a:ext>
                </a:extLst>
              </p:cNvPr>
              <p:cNvGrpSpPr/>
              <p:nvPr/>
            </p:nvGrpSpPr>
            <p:grpSpPr>
              <a:xfrm>
                <a:off x="1230735" y="1135117"/>
                <a:ext cx="7629210" cy="5087473"/>
                <a:chOff x="1230735" y="1150882"/>
                <a:chExt cx="7629210" cy="5087473"/>
              </a:xfrm>
            </p:grpSpPr>
            <p:grpSp>
              <p:nvGrpSpPr>
                <p:cNvPr id="54" name="グループ化 53">
                  <a:extLst>
                    <a:ext uri="{FF2B5EF4-FFF2-40B4-BE49-F238E27FC236}">
                      <a16:creationId xmlns:a16="http://schemas.microsoft.com/office/drawing/2014/main" id="{65A29AA7-42DB-4315-B50D-D4326CD4C4A3}"/>
                    </a:ext>
                  </a:extLst>
                </p:cNvPr>
                <p:cNvGrpSpPr/>
                <p:nvPr/>
              </p:nvGrpSpPr>
              <p:grpSpPr>
                <a:xfrm>
                  <a:off x="1230735" y="1150882"/>
                  <a:ext cx="7164297" cy="5087473"/>
                  <a:chOff x="1230735" y="1150882"/>
                  <a:chExt cx="7164297" cy="5087473"/>
                </a:xfrm>
              </p:grpSpPr>
              <p:sp>
                <p:nvSpPr>
                  <p:cNvPr id="56" name="正方形/長方形 55">
                    <a:extLst>
                      <a:ext uri="{FF2B5EF4-FFF2-40B4-BE49-F238E27FC236}">
                        <a16:creationId xmlns:a16="http://schemas.microsoft.com/office/drawing/2014/main" id="{E8D46D12-4038-494D-BA60-B521B3893965}"/>
                      </a:ext>
                    </a:extLst>
                  </p:cNvPr>
                  <p:cNvSpPr/>
                  <p:nvPr/>
                </p:nvSpPr>
                <p:spPr>
                  <a:xfrm>
                    <a:off x="1230735" y="1150882"/>
                    <a:ext cx="7164297" cy="508747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kumimoji="1"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4/1</a:t>
                    </a:r>
                    <a:r>
                      <a:rPr kumimoji="1" lang="ja-JP" altLang="en-US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　　 </a:t>
                    </a:r>
                    <a:r>
                      <a:rPr kumimoji="1"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エントリー受付開始</a:t>
                    </a:r>
                    <a:endParaRPr kumimoji="1"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5/1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	  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   ケース配布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5/24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　予選資料提出　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6/</a:t>
                    </a:r>
                    <a:r>
                      <a:rPr lang="ja-JP" altLang="en-US" sz="3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下旬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予選通過発表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7/19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本選　</a:t>
                    </a:r>
                    <a:endParaRPr kumimoji="1" lang="ja-JP" altLang="en-US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57" name="楕円 56">
                    <a:extLst>
                      <a:ext uri="{FF2B5EF4-FFF2-40B4-BE49-F238E27FC236}">
                        <a16:creationId xmlns:a16="http://schemas.microsoft.com/office/drawing/2014/main" id="{5F71A42E-F03E-4721-B54C-98C964753022}"/>
                      </a:ext>
                    </a:extLst>
                  </p:cNvPr>
                  <p:cNvSpPr/>
                  <p:nvPr/>
                </p:nvSpPr>
                <p:spPr>
                  <a:xfrm>
                    <a:off x="2907140" y="1326123"/>
                    <a:ext cx="687037" cy="542092"/>
                  </a:xfrm>
                  <a:prstGeom prst="ellipse">
                    <a:avLst/>
                  </a:prstGeom>
                  <a:solidFill>
                    <a:srgbClr val="0E05C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8" name="楕円 57">
                    <a:extLst>
                      <a:ext uri="{FF2B5EF4-FFF2-40B4-BE49-F238E27FC236}">
                        <a16:creationId xmlns:a16="http://schemas.microsoft.com/office/drawing/2014/main" id="{CCB6E3D2-472F-4FC4-BA79-D4B3D6818FB4}"/>
                      </a:ext>
                    </a:extLst>
                  </p:cNvPr>
                  <p:cNvSpPr/>
                  <p:nvPr/>
                </p:nvSpPr>
                <p:spPr>
                  <a:xfrm>
                    <a:off x="2899392" y="4989674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9" name="楕円 58">
                    <a:extLst>
                      <a:ext uri="{FF2B5EF4-FFF2-40B4-BE49-F238E27FC236}">
                        <a16:creationId xmlns:a16="http://schemas.microsoft.com/office/drawing/2014/main" id="{97D9104E-3B18-4182-B4C0-F1D03CB9F011}"/>
                      </a:ext>
                    </a:extLst>
                  </p:cNvPr>
                  <p:cNvSpPr/>
                  <p:nvPr/>
                </p:nvSpPr>
                <p:spPr>
                  <a:xfrm>
                    <a:off x="2899917" y="27307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60" name="正方形/長方形 59">
                    <a:extLst>
                      <a:ext uri="{FF2B5EF4-FFF2-40B4-BE49-F238E27FC236}">
                        <a16:creationId xmlns:a16="http://schemas.microsoft.com/office/drawing/2014/main" id="{A5D723C7-D0B8-4A3D-B058-D4A65353D178}"/>
                      </a:ext>
                    </a:extLst>
                  </p:cNvPr>
                  <p:cNvSpPr/>
                  <p:nvPr/>
                </p:nvSpPr>
                <p:spPr>
                  <a:xfrm>
                    <a:off x="2845865" y="1493950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WED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61" name="正方形/長方形 60">
                    <a:extLst>
                      <a:ext uri="{FF2B5EF4-FFF2-40B4-BE49-F238E27FC236}">
                        <a16:creationId xmlns:a16="http://schemas.microsoft.com/office/drawing/2014/main" id="{7D3F5E9E-4817-421D-B432-7DA51BDBC9A6}"/>
                      </a:ext>
                    </a:extLst>
                  </p:cNvPr>
                  <p:cNvSpPr/>
                  <p:nvPr/>
                </p:nvSpPr>
                <p:spPr>
                  <a:xfrm>
                    <a:off x="2843502" y="5157499"/>
                    <a:ext cx="812216" cy="1545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62" name="正方形/長方形 61">
                    <a:extLst>
                      <a:ext uri="{FF2B5EF4-FFF2-40B4-BE49-F238E27FC236}">
                        <a16:creationId xmlns:a16="http://schemas.microsoft.com/office/drawing/2014/main" id="{5227C22D-391D-4E36-8B02-C9ACFFC201FE}"/>
                      </a:ext>
                    </a:extLst>
                  </p:cNvPr>
                  <p:cNvSpPr/>
                  <p:nvPr/>
                </p:nvSpPr>
                <p:spPr>
                  <a:xfrm>
                    <a:off x="2843502" y="29020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SAT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63" name="楕円 62">
                    <a:extLst>
                      <a:ext uri="{FF2B5EF4-FFF2-40B4-BE49-F238E27FC236}">
                        <a16:creationId xmlns:a16="http://schemas.microsoft.com/office/drawing/2014/main" id="{6AB798CB-639F-433A-9160-CB60398BA171}"/>
                      </a:ext>
                    </a:extLst>
                  </p:cNvPr>
                  <p:cNvSpPr/>
                  <p:nvPr/>
                </p:nvSpPr>
                <p:spPr>
                  <a:xfrm>
                    <a:off x="2899917" y="34763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64" name="正方形/長方形 63">
                    <a:extLst>
                      <a:ext uri="{FF2B5EF4-FFF2-40B4-BE49-F238E27FC236}">
                        <a16:creationId xmlns:a16="http://schemas.microsoft.com/office/drawing/2014/main" id="{EF8AA4AF-803A-4EA5-80FF-E1AE13C7F742}"/>
                      </a:ext>
                    </a:extLst>
                  </p:cNvPr>
                  <p:cNvSpPr/>
                  <p:nvPr/>
                </p:nvSpPr>
                <p:spPr>
                  <a:xfrm>
                    <a:off x="2843502" y="36476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088BFE3D-7647-4D0A-B383-15A4DB5F9340}"/>
                    </a:ext>
                  </a:extLst>
                </p:cNvPr>
                <p:cNvSpPr/>
                <p:nvPr/>
              </p:nvSpPr>
              <p:spPr>
                <a:xfrm>
                  <a:off x="4823351" y="5006596"/>
                  <a:ext cx="4036594" cy="548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青山学院</a:t>
                  </a:r>
                  <a:r>
                    <a:rPr kumimoji="1"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大学</a:t>
                  </a:r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　本多記念国際会議場</a:t>
                  </a:r>
                  <a:endParaRPr lang="en-US" altLang="ja-JP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37" name="楕円 36">
                <a:extLst>
                  <a:ext uri="{FF2B5EF4-FFF2-40B4-BE49-F238E27FC236}">
                    <a16:creationId xmlns:a16="http://schemas.microsoft.com/office/drawing/2014/main" id="{44279A07-127B-4004-B3F0-DBA94BC7FB1A}"/>
                  </a:ext>
                </a:extLst>
              </p:cNvPr>
              <p:cNvSpPr/>
              <p:nvPr/>
            </p:nvSpPr>
            <p:spPr>
              <a:xfrm>
                <a:off x="2907140" y="2018041"/>
                <a:ext cx="687037" cy="542092"/>
              </a:xfrm>
              <a:prstGeom prst="ellipse">
                <a:avLst/>
              </a:prstGeom>
              <a:solidFill>
                <a:srgbClr val="0E05C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</p:grp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7DA2C77D-CBB5-472C-8944-C06E0C0B35AA}"/>
                </a:ext>
              </a:extLst>
            </p:cNvPr>
            <p:cNvSpPr/>
            <p:nvPr/>
          </p:nvSpPr>
          <p:spPr>
            <a:xfrm>
              <a:off x="2845865" y="2185868"/>
              <a:ext cx="813529" cy="206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FRI</a:t>
              </a:r>
              <a:endParaRPr kumimoji="1" lang="ja-JP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予選資料提出</a:t>
            </a:r>
          </a:p>
        </p:txBody>
      </p:sp>
      <p:sp>
        <p:nvSpPr>
          <p:cNvPr id="31" name="スライド番号プレースホルダー 3">
            <a:extLst>
              <a:ext uri="{FF2B5EF4-FFF2-40B4-BE49-F238E27FC236}">
                <a16:creationId xmlns:a16="http://schemas.microsoft.com/office/drawing/2014/main" id="{0BAC8DC4-D4AA-407C-B2EC-084DD646BDF6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16776-2DA6-4D0D-B603-2E91E7CA5F8C}" type="slidenum">
              <a:rPr lang="ja-JP" altLang="en-US" sz="2400" smtClean="0">
                <a:solidFill>
                  <a:schemeClr val="bg1"/>
                </a:solidFill>
                <a:latin typeface="+mj-ea"/>
                <a:ea typeface="+mj-ea"/>
              </a:rPr>
              <a:pPr/>
              <a:t>15</a:t>
            </a:fld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468428C-2F0A-4F25-AB1F-AD80267DFCB3}"/>
              </a:ext>
            </a:extLst>
          </p:cNvPr>
          <p:cNvSpPr/>
          <p:nvPr/>
        </p:nvSpPr>
        <p:spPr>
          <a:xfrm>
            <a:off x="1075765" y="3357042"/>
            <a:ext cx="7512423" cy="832816"/>
          </a:xfrm>
          <a:prstGeom prst="rect">
            <a:avLst/>
          </a:prstGeom>
          <a:solidFill>
            <a:srgbClr val="FFC000">
              <a:alpha val="18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50B3275-5374-485F-82B5-C882F3BC1573}"/>
              </a:ext>
            </a:extLst>
          </p:cNvPr>
          <p:cNvSpPr/>
          <p:nvPr/>
        </p:nvSpPr>
        <p:spPr>
          <a:xfrm>
            <a:off x="1230735" y="692390"/>
            <a:ext cx="7172285" cy="4427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日程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5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予選資料提出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57200" y="996638"/>
            <a:ext cx="8598023" cy="9961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（昨年度）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A4</a:t>
            </a:r>
            <a:r>
              <a:rPr lang="ja-JP" altLang="en-US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の提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出フォーマット（本文＋添付資料で 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 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枚以内）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31877"/>
          <a:stretch/>
        </p:blipFill>
        <p:spPr>
          <a:xfrm>
            <a:off x="157162" y="1992767"/>
            <a:ext cx="8829675" cy="3445508"/>
          </a:xfrm>
          <a:prstGeom prst="rect">
            <a:avLst/>
          </a:prstGeom>
        </p:spPr>
      </p:pic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D1B0771E-26EE-4C57-AECC-DFC0748C5FEF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16776-2DA6-4D0D-B603-2E91E7CA5F8C}" type="slidenum">
              <a:rPr lang="ja-JP" altLang="en-US" sz="2400" smtClean="0">
                <a:solidFill>
                  <a:schemeClr val="bg1"/>
                </a:solidFill>
                <a:latin typeface="+mj-ea"/>
                <a:ea typeface="+mj-ea"/>
              </a:rPr>
              <a:pPr/>
              <a:t>16</a:t>
            </a:fld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4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AB9B779-3163-4BA5-B2A9-3EA2A95804C3}"/>
              </a:ext>
            </a:extLst>
          </p:cNvPr>
          <p:cNvGrpSpPr/>
          <p:nvPr/>
        </p:nvGrpSpPr>
        <p:grpSpPr>
          <a:xfrm>
            <a:off x="1230735" y="1135117"/>
            <a:ext cx="7652319" cy="5087473"/>
            <a:chOff x="1230735" y="1135117"/>
            <a:chExt cx="7652319" cy="5087473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46241E33-72F3-45C6-935B-E9F0C722CC0D}"/>
                </a:ext>
              </a:extLst>
            </p:cNvPr>
            <p:cNvGrpSpPr/>
            <p:nvPr/>
          </p:nvGrpSpPr>
          <p:grpSpPr>
            <a:xfrm>
              <a:off x="1230735" y="1135117"/>
              <a:ext cx="7652319" cy="5087473"/>
              <a:chOff x="1230735" y="1135117"/>
              <a:chExt cx="7652319" cy="5087473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A459595B-7F46-4ABD-9815-70D4B0E0FC9F}"/>
                  </a:ext>
                </a:extLst>
              </p:cNvPr>
              <p:cNvGrpSpPr/>
              <p:nvPr/>
            </p:nvGrpSpPr>
            <p:grpSpPr>
              <a:xfrm>
                <a:off x="1230735" y="1135117"/>
                <a:ext cx="7652319" cy="5087473"/>
                <a:chOff x="1230735" y="1150882"/>
                <a:chExt cx="7652319" cy="5087473"/>
              </a:xfrm>
            </p:grpSpPr>
            <p:grpSp>
              <p:nvGrpSpPr>
                <p:cNvPr id="30" name="グループ化 29">
                  <a:extLst>
                    <a:ext uri="{FF2B5EF4-FFF2-40B4-BE49-F238E27FC236}">
                      <a16:creationId xmlns:a16="http://schemas.microsoft.com/office/drawing/2014/main" id="{31BBDA42-B3C6-41B2-9A35-0ACEF4D6B984}"/>
                    </a:ext>
                  </a:extLst>
                </p:cNvPr>
                <p:cNvGrpSpPr/>
                <p:nvPr/>
              </p:nvGrpSpPr>
              <p:grpSpPr>
                <a:xfrm>
                  <a:off x="1230735" y="1150882"/>
                  <a:ext cx="7164297" cy="5087473"/>
                  <a:chOff x="1230735" y="1150882"/>
                  <a:chExt cx="7164297" cy="5087473"/>
                </a:xfrm>
              </p:grpSpPr>
              <p:sp>
                <p:nvSpPr>
                  <p:cNvPr id="51" name="正方形/長方形 50">
                    <a:extLst>
                      <a:ext uri="{FF2B5EF4-FFF2-40B4-BE49-F238E27FC236}">
                        <a16:creationId xmlns:a16="http://schemas.microsoft.com/office/drawing/2014/main" id="{3BD56CCE-49E8-4AD2-A5B5-DEA19BB95532}"/>
                      </a:ext>
                    </a:extLst>
                  </p:cNvPr>
                  <p:cNvSpPr/>
                  <p:nvPr/>
                </p:nvSpPr>
                <p:spPr>
                  <a:xfrm>
                    <a:off x="1230735" y="1150882"/>
                    <a:ext cx="7164297" cy="508747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kumimoji="1"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4/1</a:t>
                    </a:r>
                    <a:r>
                      <a:rPr kumimoji="1" lang="ja-JP" altLang="en-US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ﾎﾟｯﾌﾟ体" panose="040B0A00000000000000" pitchFamily="50" charset="-128"/>
                      </a:rPr>
                      <a:t>　　 </a:t>
                    </a:r>
                    <a:r>
                      <a:rPr kumimoji="1"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エントリー受付開始</a:t>
                    </a:r>
                    <a:endParaRPr kumimoji="1"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5/1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	  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エントリー受付締切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   ケース配布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5/24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　予選資料提出　締切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6/</a:t>
                    </a:r>
                    <a:r>
                      <a:rPr lang="ja-JP" altLang="en-US" sz="3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下旬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  予選通過発表</a:t>
                    </a:r>
                    <a:endParaRPr lang="en-US" altLang="ja-JP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  <a:p>
                    <a:r>
                      <a:rPr lang="en-US" altLang="ja-JP" sz="4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7/19</a:t>
                    </a:r>
                    <a:r>
                      <a:rPr lang="en-US" altLang="ja-JP" sz="4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rPr>
                      <a:t>  </a:t>
                    </a:r>
                    <a:r>
                      <a:rPr lang="ja-JP" altLang="en-US" sz="400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　　本選　</a:t>
                    </a:r>
                    <a:endParaRPr kumimoji="1" lang="ja-JP" altLang="en-US" sz="4000" dirty="0">
                      <a:solidFill>
                        <a:schemeClr val="tx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52" name="楕円 51">
                    <a:extLst>
                      <a:ext uri="{FF2B5EF4-FFF2-40B4-BE49-F238E27FC236}">
                        <a16:creationId xmlns:a16="http://schemas.microsoft.com/office/drawing/2014/main" id="{19A7E059-2B30-45A3-BB6E-1F32C6B4B0D9}"/>
                      </a:ext>
                    </a:extLst>
                  </p:cNvPr>
                  <p:cNvSpPr/>
                  <p:nvPr/>
                </p:nvSpPr>
                <p:spPr>
                  <a:xfrm>
                    <a:off x="2907140" y="1326123"/>
                    <a:ext cx="687037" cy="542092"/>
                  </a:xfrm>
                  <a:prstGeom prst="ellipse">
                    <a:avLst/>
                  </a:prstGeom>
                  <a:solidFill>
                    <a:srgbClr val="0E05C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3" name="楕円 52">
                    <a:extLst>
                      <a:ext uri="{FF2B5EF4-FFF2-40B4-BE49-F238E27FC236}">
                        <a16:creationId xmlns:a16="http://schemas.microsoft.com/office/drawing/2014/main" id="{597D488A-73A3-460E-B252-AA86268F14C5}"/>
                      </a:ext>
                    </a:extLst>
                  </p:cNvPr>
                  <p:cNvSpPr/>
                  <p:nvPr/>
                </p:nvSpPr>
                <p:spPr>
                  <a:xfrm>
                    <a:off x="2922501" y="4937138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4" name="楕円 53">
                    <a:extLst>
                      <a:ext uri="{FF2B5EF4-FFF2-40B4-BE49-F238E27FC236}">
                        <a16:creationId xmlns:a16="http://schemas.microsoft.com/office/drawing/2014/main" id="{5B6C0C57-77D4-4354-B690-389520CC500B}"/>
                      </a:ext>
                    </a:extLst>
                  </p:cNvPr>
                  <p:cNvSpPr/>
                  <p:nvPr/>
                </p:nvSpPr>
                <p:spPr>
                  <a:xfrm>
                    <a:off x="2899917" y="27307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5" name="正方形/長方形 54">
                    <a:extLst>
                      <a:ext uri="{FF2B5EF4-FFF2-40B4-BE49-F238E27FC236}">
                        <a16:creationId xmlns:a16="http://schemas.microsoft.com/office/drawing/2014/main" id="{4F50F205-96D2-4558-8C85-0ABFEB053053}"/>
                      </a:ext>
                    </a:extLst>
                  </p:cNvPr>
                  <p:cNvSpPr/>
                  <p:nvPr/>
                </p:nvSpPr>
                <p:spPr>
                  <a:xfrm>
                    <a:off x="2845865" y="1493950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WED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56" name="正方形/長方形 55">
                    <a:extLst>
                      <a:ext uri="{FF2B5EF4-FFF2-40B4-BE49-F238E27FC236}">
                        <a16:creationId xmlns:a16="http://schemas.microsoft.com/office/drawing/2014/main" id="{B2480693-53CA-486E-BF1E-F2B2AAC7EE3A}"/>
                      </a:ext>
                    </a:extLst>
                  </p:cNvPr>
                  <p:cNvSpPr/>
                  <p:nvPr/>
                </p:nvSpPr>
                <p:spPr>
                  <a:xfrm>
                    <a:off x="2866611" y="5104963"/>
                    <a:ext cx="812216" cy="1545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57" name="正方形/長方形 56">
                    <a:extLst>
                      <a:ext uri="{FF2B5EF4-FFF2-40B4-BE49-F238E27FC236}">
                        <a16:creationId xmlns:a16="http://schemas.microsoft.com/office/drawing/2014/main" id="{40C3DAF2-7455-4480-A4C7-94951F935836}"/>
                      </a:ext>
                    </a:extLst>
                  </p:cNvPr>
                  <p:cNvSpPr/>
                  <p:nvPr/>
                </p:nvSpPr>
                <p:spPr>
                  <a:xfrm>
                    <a:off x="2843502" y="29020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SAT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58" name="楕円 57">
                    <a:extLst>
                      <a:ext uri="{FF2B5EF4-FFF2-40B4-BE49-F238E27FC236}">
                        <a16:creationId xmlns:a16="http://schemas.microsoft.com/office/drawing/2014/main" id="{BA5DE585-71E7-441A-BE0B-BD62B52651B5}"/>
                      </a:ext>
                    </a:extLst>
                  </p:cNvPr>
                  <p:cNvSpPr/>
                  <p:nvPr/>
                </p:nvSpPr>
                <p:spPr>
                  <a:xfrm>
                    <a:off x="2899917" y="3476399"/>
                    <a:ext cx="687037" cy="542092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 dirty="0"/>
                  </a:p>
                </p:txBody>
              </p:sp>
              <p:sp>
                <p:nvSpPr>
                  <p:cNvPr id="59" name="正方形/長方形 58">
                    <a:extLst>
                      <a:ext uri="{FF2B5EF4-FFF2-40B4-BE49-F238E27FC236}">
                        <a16:creationId xmlns:a16="http://schemas.microsoft.com/office/drawing/2014/main" id="{7FEA04C5-D02D-47CD-9546-C2D10C0D1D45}"/>
                      </a:ext>
                    </a:extLst>
                  </p:cNvPr>
                  <p:cNvSpPr/>
                  <p:nvPr/>
                </p:nvSpPr>
                <p:spPr>
                  <a:xfrm>
                    <a:off x="2843502" y="3647678"/>
                    <a:ext cx="813529" cy="206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SUN</a:t>
                    </a:r>
                    <a:endParaRPr kumimoji="1" lang="ja-JP" alt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EDE5F1C7-3836-44E7-93A2-727329DD1009}"/>
                    </a:ext>
                  </a:extLst>
                </p:cNvPr>
                <p:cNvSpPr/>
                <p:nvPr/>
              </p:nvSpPr>
              <p:spPr>
                <a:xfrm>
                  <a:off x="4846460" y="4954060"/>
                  <a:ext cx="4036594" cy="548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青山学院</a:t>
                  </a:r>
                  <a:r>
                    <a:rPr kumimoji="1"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大学</a:t>
                  </a:r>
                  <a:r>
                    <a:rPr lang="ja-JP" altLang="en-US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　本多記念国際会議場</a:t>
                  </a:r>
                  <a:endParaRPr lang="en-US" altLang="ja-JP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BE94A171-DA32-4338-AD1A-A53C66950180}"/>
                  </a:ext>
                </a:extLst>
              </p:cNvPr>
              <p:cNvSpPr/>
              <p:nvPr/>
            </p:nvSpPr>
            <p:spPr>
              <a:xfrm>
                <a:off x="2907140" y="2018041"/>
                <a:ext cx="687037" cy="542092"/>
              </a:xfrm>
              <a:prstGeom prst="ellipse">
                <a:avLst/>
              </a:prstGeom>
              <a:solidFill>
                <a:srgbClr val="0E05C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</p:grp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499046A-79A7-4347-BE00-F602850D1B2F}"/>
                </a:ext>
              </a:extLst>
            </p:cNvPr>
            <p:cNvSpPr/>
            <p:nvPr/>
          </p:nvSpPr>
          <p:spPr>
            <a:xfrm>
              <a:off x="2845865" y="2185868"/>
              <a:ext cx="813529" cy="206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FRI</a:t>
              </a:r>
              <a:endParaRPr kumimoji="1" lang="ja-JP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本選まで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スライド番号プレースホルダー 3">
            <a:extLst>
              <a:ext uri="{FF2B5EF4-FFF2-40B4-BE49-F238E27FC236}">
                <a16:creationId xmlns:a16="http://schemas.microsoft.com/office/drawing/2014/main" id="{D4369D0D-1AA8-4556-A4A9-9A5BF16FEAF1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16776-2DA6-4D0D-B603-2E91E7CA5F8C}" type="slidenum">
              <a:rPr lang="ja-JP" altLang="en-US" sz="2400" smtClean="0">
                <a:solidFill>
                  <a:schemeClr val="bg1"/>
                </a:solidFill>
                <a:latin typeface="+mj-ea"/>
                <a:ea typeface="+mj-ea"/>
              </a:rPr>
              <a:pPr/>
              <a:t>17</a:t>
            </a:fld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70CA412-83CB-436B-835B-DC84E4FB7AAC}"/>
              </a:ext>
            </a:extLst>
          </p:cNvPr>
          <p:cNvSpPr/>
          <p:nvPr/>
        </p:nvSpPr>
        <p:spPr>
          <a:xfrm>
            <a:off x="1213065" y="4189858"/>
            <a:ext cx="7512423" cy="1350511"/>
          </a:xfrm>
          <a:prstGeom prst="rect">
            <a:avLst/>
          </a:prstGeom>
          <a:solidFill>
            <a:srgbClr val="FFC000">
              <a:alpha val="18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7EF46620-DD47-43B0-8CB2-52689F57BCF7}"/>
              </a:ext>
            </a:extLst>
          </p:cNvPr>
          <p:cNvSpPr/>
          <p:nvPr/>
        </p:nvSpPr>
        <p:spPr>
          <a:xfrm>
            <a:off x="1383135" y="692385"/>
            <a:ext cx="7172285" cy="4427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日程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2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52626" y="41429"/>
            <a:ext cx="5945188" cy="701714"/>
          </a:xfrm>
          <a:noFill/>
        </p:spPr>
        <p:txBody>
          <a:bodyPr lIns="91424" tIns="45712" rIns="91424" bIns="45712">
            <a:spAutoFit/>
          </a:bodyPr>
          <a:lstStyle/>
          <a:p>
            <a:pPr eaLnBrk="1" hangingPunct="1"/>
            <a:r>
              <a:rPr lang="en-US" altLang="ja-JP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(</a:t>
            </a: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参考</a:t>
            </a:r>
            <a:r>
              <a:rPr lang="en-US" altLang="ja-JP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)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2019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年</a:t>
            </a: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審査方法</a:t>
            </a:r>
            <a:br>
              <a:rPr lang="ja-JP" altLang="en-US" sz="20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</a:br>
            <a:r>
              <a:rPr lang="ja-JP" altLang="en-US" sz="20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－</a:t>
            </a:r>
            <a:r>
              <a:rPr lang="ja-JP" altLang="en-US" sz="20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ＪＢＣＣ大会の流れ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1825848" y="3466213"/>
            <a:ext cx="1206740" cy="122616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 bwMode="auto">
          <a:xfrm>
            <a:off x="1883355" y="3551258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</a:t>
            </a: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 bwMode="auto">
          <a:xfrm>
            <a:off x="2457503" y="3551258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team2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 bwMode="auto">
          <a:xfrm>
            <a:off x="1883355" y="3902126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team3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 bwMode="auto">
          <a:xfrm>
            <a:off x="2457503" y="3902126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team4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 bwMode="auto">
          <a:xfrm>
            <a:off x="2564005" y="5370095"/>
            <a:ext cx="5539432" cy="797455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書類審査</a:t>
            </a:r>
          </a:p>
        </p:txBody>
      </p:sp>
      <p:sp>
        <p:nvSpPr>
          <p:cNvPr id="78" name="角丸四角形 77"/>
          <p:cNvSpPr/>
          <p:nvPr/>
        </p:nvSpPr>
        <p:spPr bwMode="auto">
          <a:xfrm>
            <a:off x="1883355" y="2190308"/>
            <a:ext cx="1090736" cy="94099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  <a:b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0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勝利</a:t>
            </a:r>
            <a: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9" name="角丸四角形 78"/>
          <p:cNvSpPr/>
          <p:nvPr/>
        </p:nvSpPr>
        <p:spPr bwMode="auto">
          <a:xfrm>
            <a:off x="4073114" y="1089849"/>
            <a:ext cx="2488161" cy="483764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優勝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140679" y="3374511"/>
            <a:ext cx="1406871" cy="12261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本選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＜セミファイナル＞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9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青山学院大学内にて</a:t>
            </a:r>
            <a:endParaRPr kumimoji="0" lang="en-US" altLang="ja-JP" sz="9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プレゼンテーション・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Q&amp;A</a:t>
            </a:r>
            <a:endParaRPr kumimoji="0" lang="ja-JP" alt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 bwMode="auto">
          <a:xfrm>
            <a:off x="140679" y="4949089"/>
            <a:ext cx="1406871" cy="12261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予選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9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書類審査</a:t>
            </a:r>
            <a:endParaRPr kumimoji="0" lang="en-US" altLang="ja-JP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140680" y="1849911"/>
            <a:ext cx="1406871" cy="12261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0"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本選</a:t>
            </a:r>
            <a:r>
              <a:rPr kumimoji="0"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＜グランドファイナル＞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9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本多記念国際会議場</a:t>
            </a:r>
            <a:endParaRPr kumimoji="0" lang="en-US" altLang="ja-JP" sz="9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0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青山学院大学内</a:t>
            </a:r>
            <a:r>
              <a:rPr kumimoji="0" lang="en-US" altLang="ja-JP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kumimoji="0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にて</a:t>
            </a:r>
            <a:endParaRPr kumimoji="0" lang="en-US" altLang="ja-JP" sz="9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プレゼンテーション・</a:t>
            </a:r>
            <a:r>
              <a:rPr kumimoji="0" lang="en-US" altLang="ja-JP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Q&amp;A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772631" y="4292266"/>
            <a:ext cx="13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Ａブロック</a:t>
            </a: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3271859" y="3466231"/>
            <a:ext cx="1206740" cy="1226144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6" name="角丸四角形 85"/>
          <p:cNvSpPr/>
          <p:nvPr/>
        </p:nvSpPr>
        <p:spPr bwMode="auto">
          <a:xfrm>
            <a:off x="3329366" y="3551276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team5</a:t>
            </a: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7" name="角丸四角形 86"/>
          <p:cNvSpPr/>
          <p:nvPr/>
        </p:nvSpPr>
        <p:spPr bwMode="auto">
          <a:xfrm>
            <a:off x="3903514" y="3551276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team6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0" name="角丸四角形 89"/>
          <p:cNvSpPr/>
          <p:nvPr/>
        </p:nvSpPr>
        <p:spPr bwMode="auto">
          <a:xfrm>
            <a:off x="3329366" y="3902144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team7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 bwMode="auto">
          <a:xfrm>
            <a:off x="3903514" y="3902144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team8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218642" y="4292284"/>
            <a:ext cx="13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</a:t>
            </a:r>
            <a:r>
              <a:rPr kumimoji="1" lang="ja-JP" altLang="en-US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4717885" y="3466231"/>
            <a:ext cx="1206740" cy="1226144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5" name="角丸四角形 94"/>
          <p:cNvSpPr/>
          <p:nvPr/>
        </p:nvSpPr>
        <p:spPr bwMode="auto">
          <a:xfrm>
            <a:off x="4775392" y="3551276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team9</a:t>
            </a: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6" name="角丸四角形 95"/>
          <p:cNvSpPr/>
          <p:nvPr/>
        </p:nvSpPr>
        <p:spPr bwMode="auto">
          <a:xfrm>
            <a:off x="5349540" y="3551276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team10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8" name="角丸四角形 97"/>
          <p:cNvSpPr/>
          <p:nvPr/>
        </p:nvSpPr>
        <p:spPr bwMode="auto">
          <a:xfrm>
            <a:off x="4775392" y="3902144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team11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9" name="角丸四角形 98"/>
          <p:cNvSpPr/>
          <p:nvPr/>
        </p:nvSpPr>
        <p:spPr bwMode="auto">
          <a:xfrm>
            <a:off x="5349540" y="3902144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team12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4664668" y="4292284"/>
            <a:ext cx="13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</a:t>
            </a:r>
            <a:r>
              <a:rPr kumimoji="1" lang="ja-JP" altLang="en-US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</a:p>
        </p:txBody>
      </p:sp>
      <p:sp>
        <p:nvSpPr>
          <p:cNvPr id="102" name="正方形/長方形 101"/>
          <p:cNvSpPr/>
          <p:nvPr/>
        </p:nvSpPr>
        <p:spPr bwMode="auto">
          <a:xfrm>
            <a:off x="6158540" y="3466231"/>
            <a:ext cx="1206740" cy="122614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4" name="角丸四角形 103"/>
          <p:cNvSpPr/>
          <p:nvPr/>
        </p:nvSpPr>
        <p:spPr bwMode="auto">
          <a:xfrm>
            <a:off x="6216047" y="3551277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team13</a:t>
            </a: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5" name="角丸四角形 104"/>
          <p:cNvSpPr/>
          <p:nvPr/>
        </p:nvSpPr>
        <p:spPr bwMode="auto">
          <a:xfrm>
            <a:off x="6790195" y="3551277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team14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7" name="角丸四角形 106"/>
          <p:cNvSpPr/>
          <p:nvPr/>
        </p:nvSpPr>
        <p:spPr bwMode="auto">
          <a:xfrm>
            <a:off x="6216047" y="3902145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team15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8" name="角丸四角形 107"/>
          <p:cNvSpPr/>
          <p:nvPr/>
        </p:nvSpPr>
        <p:spPr bwMode="auto">
          <a:xfrm>
            <a:off x="6790195" y="3902145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team16</a:t>
            </a:r>
            <a:endParaRPr kumimoji="0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105323" y="4292285"/>
            <a:ext cx="13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</a:t>
            </a:r>
            <a:r>
              <a:rPr kumimoji="1" lang="ja-JP" altLang="en-US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</a:p>
        </p:txBody>
      </p:sp>
      <p:sp>
        <p:nvSpPr>
          <p:cNvPr id="111" name="角丸四角形 110"/>
          <p:cNvSpPr/>
          <p:nvPr/>
        </p:nvSpPr>
        <p:spPr bwMode="auto">
          <a:xfrm>
            <a:off x="3329861" y="2190309"/>
            <a:ext cx="1090736" cy="94631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  <a:b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0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勝利</a:t>
            </a:r>
            <a: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2" name="角丸四角形 111"/>
          <p:cNvSpPr/>
          <p:nvPr/>
        </p:nvSpPr>
        <p:spPr bwMode="auto">
          <a:xfrm>
            <a:off x="4775887" y="2190310"/>
            <a:ext cx="1090736" cy="946311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  <a:b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0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勝利</a:t>
            </a:r>
            <a: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4" name="角丸四角形 113"/>
          <p:cNvSpPr/>
          <p:nvPr/>
        </p:nvSpPr>
        <p:spPr bwMode="auto">
          <a:xfrm>
            <a:off x="6212928" y="2190310"/>
            <a:ext cx="1090736" cy="946311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  <a:b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0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勝利</a:t>
            </a:r>
            <a: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16" name="カギ線コネクタ 35"/>
          <p:cNvCxnSpPr>
            <a:stCxn id="51" idx="0"/>
            <a:endCxn id="78" idx="2"/>
          </p:cNvCxnSpPr>
          <p:nvPr/>
        </p:nvCxnSpPr>
        <p:spPr bwMode="auto">
          <a:xfrm flipH="1" flipV="1">
            <a:off x="2428723" y="3131298"/>
            <a:ext cx="495" cy="3349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8" name="カギ線コネクタ 35"/>
          <p:cNvCxnSpPr>
            <a:stCxn id="85" idx="0"/>
            <a:endCxn id="111" idx="2"/>
          </p:cNvCxnSpPr>
          <p:nvPr/>
        </p:nvCxnSpPr>
        <p:spPr bwMode="auto">
          <a:xfrm flipV="1">
            <a:off x="3875229" y="3136621"/>
            <a:ext cx="0" cy="329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9" name="カギ線コネクタ 35"/>
          <p:cNvCxnSpPr>
            <a:stCxn id="93" idx="0"/>
            <a:endCxn id="112" idx="2"/>
          </p:cNvCxnSpPr>
          <p:nvPr/>
        </p:nvCxnSpPr>
        <p:spPr bwMode="auto">
          <a:xfrm flipV="1">
            <a:off x="5321255" y="3136621"/>
            <a:ext cx="0" cy="329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0" name="カギ線コネクタ 35"/>
          <p:cNvCxnSpPr>
            <a:stCxn id="102" idx="0"/>
            <a:endCxn id="114" idx="2"/>
          </p:cNvCxnSpPr>
          <p:nvPr/>
        </p:nvCxnSpPr>
        <p:spPr bwMode="auto">
          <a:xfrm flipH="1" flipV="1">
            <a:off x="6758296" y="3136621"/>
            <a:ext cx="3614" cy="329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1" name="カギ線コネクタ 120"/>
          <p:cNvCxnSpPr>
            <a:stCxn id="78" idx="0"/>
            <a:endCxn id="79" idx="2"/>
          </p:cNvCxnSpPr>
          <p:nvPr/>
        </p:nvCxnSpPr>
        <p:spPr bwMode="auto">
          <a:xfrm rot="5400000" flipH="1" flipV="1">
            <a:off x="3564612" y="437725"/>
            <a:ext cx="616695" cy="2888472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2" name="カギ線コネクタ 121"/>
          <p:cNvCxnSpPr>
            <a:stCxn id="111" idx="0"/>
            <a:endCxn id="79" idx="2"/>
          </p:cNvCxnSpPr>
          <p:nvPr/>
        </p:nvCxnSpPr>
        <p:spPr bwMode="auto">
          <a:xfrm rot="5400000" flipH="1" flipV="1">
            <a:off x="4287864" y="1160978"/>
            <a:ext cx="616696" cy="144196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3" name="カギ線コネクタ 122"/>
          <p:cNvCxnSpPr>
            <a:stCxn id="112" idx="0"/>
            <a:endCxn id="79" idx="2"/>
          </p:cNvCxnSpPr>
          <p:nvPr/>
        </p:nvCxnSpPr>
        <p:spPr bwMode="auto">
          <a:xfrm rot="16200000" flipV="1">
            <a:off x="5010877" y="1879932"/>
            <a:ext cx="616697" cy="4060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4" name="カギ線コネクタ 123"/>
          <p:cNvCxnSpPr>
            <a:stCxn id="114" idx="0"/>
            <a:endCxn id="79" idx="2"/>
          </p:cNvCxnSpPr>
          <p:nvPr/>
        </p:nvCxnSpPr>
        <p:spPr bwMode="auto">
          <a:xfrm rot="16200000" flipV="1">
            <a:off x="5729398" y="1161411"/>
            <a:ext cx="616697" cy="144110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5" name="カギ線コネクタ 124"/>
          <p:cNvCxnSpPr>
            <a:stCxn id="77" idx="0"/>
            <a:endCxn id="84" idx="2"/>
          </p:cNvCxnSpPr>
          <p:nvPr/>
        </p:nvCxnSpPr>
        <p:spPr bwMode="auto">
          <a:xfrm rot="16200000" flipV="1">
            <a:off x="3532538" y="3568912"/>
            <a:ext cx="708497" cy="2893870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6" name="カギ線コネクタ 125"/>
          <p:cNvCxnSpPr>
            <a:stCxn id="77" idx="0"/>
            <a:endCxn id="92" idx="2"/>
          </p:cNvCxnSpPr>
          <p:nvPr/>
        </p:nvCxnSpPr>
        <p:spPr bwMode="auto">
          <a:xfrm rot="16200000" flipV="1">
            <a:off x="4255553" y="4291926"/>
            <a:ext cx="708479" cy="144785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7" name="カギ線コネクタ 126"/>
          <p:cNvCxnSpPr>
            <a:stCxn id="77" idx="0"/>
            <a:endCxn id="101" idx="2"/>
          </p:cNvCxnSpPr>
          <p:nvPr/>
        </p:nvCxnSpPr>
        <p:spPr bwMode="auto">
          <a:xfrm rot="16200000" flipV="1">
            <a:off x="4978566" y="5014939"/>
            <a:ext cx="708479" cy="183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8" name="カギ線コネクタ 127"/>
          <p:cNvCxnSpPr>
            <a:stCxn id="77" idx="0"/>
            <a:endCxn id="109" idx="2"/>
          </p:cNvCxnSpPr>
          <p:nvPr/>
        </p:nvCxnSpPr>
        <p:spPr bwMode="auto">
          <a:xfrm rot="5400000" flipH="1" flipV="1">
            <a:off x="5698893" y="4296445"/>
            <a:ext cx="708478" cy="143882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9" name="二等辺三角形 128"/>
          <p:cNvSpPr/>
          <p:nvPr/>
        </p:nvSpPr>
        <p:spPr bwMode="auto">
          <a:xfrm>
            <a:off x="563349" y="3144636"/>
            <a:ext cx="561532" cy="16480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0" name="二等辺三角形 129"/>
          <p:cNvSpPr/>
          <p:nvPr/>
        </p:nvSpPr>
        <p:spPr bwMode="auto">
          <a:xfrm>
            <a:off x="563348" y="4625208"/>
            <a:ext cx="561532" cy="16480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1" name="角丸四角形 130"/>
          <p:cNvSpPr/>
          <p:nvPr/>
        </p:nvSpPr>
        <p:spPr bwMode="auto">
          <a:xfrm>
            <a:off x="7645488" y="2190310"/>
            <a:ext cx="1090736" cy="946311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  <a:b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0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勝利</a:t>
            </a:r>
            <a:r>
              <a:rPr kumimoji="0" lang="en-US" altLang="ja-JP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2" name="正方形/長方形 131"/>
          <p:cNvSpPr/>
          <p:nvPr/>
        </p:nvSpPr>
        <p:spPr bwMode="auto">
          <a:xfrm>
            <a:off x="7587486" y="3466071"/>
            <a:ext cx="1206740" cy="122614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3" name="角丸四角形 132"/>
          <p:cNvSpPr/>
          <p:nvPr/>
        </p:nvSpPr>
        <p:spPr bwMode="auto">
          <a:xfrm>
            <a:off x="7644993" y="3551117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Team17</a:t>
            </a:r>
          </a:p>
        </p:txBody>
      </p:sp>
      <p:sp>
        <p:nvSpPr>
          <p:cNvPr id="134" name="角丸四角形 133"/>
          <p:cNvSpPr/>
          <p:nvPr/>
        </p:nvSpPr>
        <p:spPr bwMode="auto">
          <a:xfrm>
            <a:off x="8219141" y="3551117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Team18</a:t>
            </a:r>
          </a:p>
        </p:txBody>
      </p:sp>
      <p:sp>
        <p:nvSpPr>
          <p:cNvPr id="135" name="角丸四角形 134"/>
          <p:cNvSpPr/>
          <p:nvPr/>
        </p:nvSpPr>
        <p:spPr bwMode="auto">
          <a:xfrm>
            <a:off x="7644993" y="3901985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Team19</a:t>
            </a:r>
          </a:p>
        </p:txBody>
      </p:sp>
      <p:sp>
        <p:nvSpPr>
          <p:cNvPr id="136" name="角丸四角形 135"/>
          <p:cNvSpPr/>
          <p:nvPr/>
        </p:nvSpPr>
        <p:spPr bwMode="auto">
          <a:xfrm>
            <a:off x="8219141" y="3901985"/>
            <a:ext cx="516588" cy="2977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Team20</a:t>
            </a:r>
          </a:p>
        </p:txBody>
      </p:sp>
      <p:cxnSp>
        <p:nvCxnSpPr>
          <p:cNvPr id="137" name="カギ線コネクタ 35"/>
          <p:cNvCxnSpPr>
            <a:stCxn id="132" idx="0"/>
          </p:cNvCxnSpPr>
          <p:nvPr/>
        </p:nvCxnSpPr>
        <p:spPr bwMode="auto">
          <a:xfrm flipH="1" flipV="1">
            <a:off x="8187242" y="3136461"/>
            <a:ext cx="3614" cy="329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8" name="テキスト ボックス 137"/>
          <p:cNvSpPr txBox="1"/>
          <p:nvPr/>
        </p:nvSpPr>
        <p:spPr>
          <a:xfrm>
            <a:off x="7551921" y="4292285"/>
            <a:ext cx="13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</a:t>
            </a:r>
            <a:r>
              <a:rPr kumimoji="1" lang="ja-JP" altLang="en-US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ブロック</a:t>
            </a:r>
          </a:p>
        </p:txBody>
      </p:sp>
      <p:cxnSp>
        <p:nvCxnSpPr>
          <p:cNvPr id="139" name="カギ線コネクタ 138"/>
          <p:cNvCxnSpPr>
            <a:endCxn id="132" idx="2"/>
          </p:cNvCxnSpPr>
          <p:nvPr/>
        </p:nvCxnSpPr>
        <p:spPr bwMode="auto">
          <a:xfrm flipV="1">
            <a:off x="5607834" y="4692214"/>
            <a:ext cx="2583022" cy="339031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0" name="カギ線コネクタ 139"/>
          <p:cNvCxnSpPr>
            <a:stCxn id="131" idx="0"/>
            <a:endCxn id="79" idx="2"/>
          </p:cNvCxnSpPr>
          <p:nvPr/>
        </p:nvCxnSpPr>
        <p:spPr bwMode="auto">
          <a:xfrm rot="16200000" flipV="1">
            <a:off x="6445678" y="445131"/>
            <a:ext cx="616697" cy="287366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9BA8042-B7F0-4395-A9C1-4AA0E74D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6D1B8B5B-AACC-4B0E-B706-7F9506E95A59}"/>
              </a:ext>
            </a:extLst>
          </p:cNvPr>
          <p:cNvSpPr/>
          <p:nvPr/>
        </p:nvSpPr>
        <p:spPr>
          <a:xfrm>
            <a:off x="684645" y="1024532"/>
            <a:ext cx="2888473" cy="667647"/>
          </a:xfrm>
          <a:prstGeom prst="wedgeRectCallout">
            <a:avLst>
              <a:gd name="adj1" fmla="val 43710"/>
              <a:gd name="adj2" fmla="val 301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チーム数とブロック数は去年の実績であり、今年はエントリー数によって、変動する可能性があります。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4299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アジェンダ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7860" y="1245761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JBCC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とは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JBCC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の背景・目的及び提供価値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JBCC2019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実績報告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JBCC2020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大会概要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審査の流れ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過去の大会について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新型コロナウイルス感染症への対応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67956A-5481-4163-8256-EAD9C718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71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54693" y="46238"/>
            <a:ext cx="5945188" cy="701714"/>
          </a:xfrm>
          <a:noFill/>
        </p:spPr>
        <p:txBody>
          <a:bodyPr lIns="91424" tIns="45712" rIns="91424" bIns="45712">
            <a:spAutoFit/>
          </a:bodyPr>
          <a:lstStyle/>
          <a:p>
            <a:pPr eaLnBrk="1" hangingPunct="1"/>
            <a:r>
              <a:rPr lang="ja-JP" altLang="en-US" sz="2400" b="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HGSｺﾞｼｯｸE" charset="0"/>
              </a:rPr>
              <a:t>本選当日のスケジュール</a:t>
            </a:r>
            <a:br>
              <a:rPr lang="ja-JP" altLang="en-US" sz="2000" b="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HGSｺﾞｼｯｸE" charset="0"/>
              </a:rPr>
            </a:br>
            <a:r>
              <a:rPr lang="ja-JP" altLang="en-US" sz="2000" b="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HGSｺﾞｼｯｸE" charset="0"/>
              </a:rPr>
              <a:t>－昨年大会のタイムテーブル（ご参考）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79851"/>
              </p:ext>
            </p:extLst>
          </p:nvPr>
        </p:nvGraphicFramePr>
        <p:xfrm>
          <a:off x="1056186" y="1019332"/>
          <a:ext cx="6432634" cy="502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9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Arial"/>
                          <a:sym typeface="Arial"/>
                        </a:rPr>
                        <a:t>時間</a:t>
                      </a:r>
                      <a:endParaRPr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marL="91450" marR="91450" marT="45725" marB="45725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b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Arial"/>
                          <a:sym typeface="Arial"/>
                        </a:rPr>
                        <a:t>内容</a:t>
                      </a:r>
                      <a:endParaRPr sz="2000" b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marL="91450" marR="91450" marT="45725" marB="45725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08:15</a:t>
                      </a:r>
                      <a:r>
                        <a:rPr kumimoji="1" lang="ja-JP" altLang="en-US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～</a:t>
                      </a:r>
                      <a:endParaRPr kumimoji="1" lang="en-US" altLang="ja-JP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参加者・審査委員来場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09:00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開会式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136165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09:40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セミファイナル プレゼン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(5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教室同時進行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)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　</a:t>
                      </a:r>
                      <a:endParaRPr kumimoji="1" lang="en-US" altLang="ja-JP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(14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分発表＋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6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分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Q&amp;A)×4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チーム</a:t>
                      </a:r>
                      <a:endParaRPr kumimoji="1" lang="en-US" altLang="ja-JP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8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12:00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休憩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13:15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審査委員紹介、ケース紹介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20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分</a:t>
                      </a:r>
                      <a:endParaRPr kumimoji="1" lang="en-US" altLang="ja-JP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グランドファイナル プレゼン</a:t>
                      </a:r>
                      <a:endParaRPr kumimoji="1" lang="en-US" altLang="ja-JP" sz="20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(14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分発表＋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12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分</a:t>
                      </a:r>
                      <a:r>
                        <a:rPr kumimoji="1" lang="en-US" altLang="ja-JP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Q&amp;A)×5</a:t>
                      </a:r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チーム</a:t>
                      </a:r>
                      <a:endParaRPr kumimoji="1" lang="en-US" altLang="ja-JP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04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16:30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協賛企業ご紹介等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17:30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表彰式・講評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19:00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懇親会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9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20:20</a:t>
                      </a:r>
                      <a:endParaRPr kumimoji="1" lang="ja-JP" altLang="en-US" sz="2000" b="0" dirty="0"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閉会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BE67D496-5B56-4E7A-A52D-012394F154D3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16776-2DA6-4D0D-B603-2E91E7CA5F8C}" type="slidenum">
              <a:rPr lang="ja-JP" altLang="en-US" sz="2400" smtClean="0">
                <a:solidFill>
                  <a:schemeClr val="bg1"/>
                </a:solidFill>
                <a:latin typeface="+mj-ea"/>
                <a:ea typeface="+mj-ea"/>
              </a:rPr>
              <a:pPr/>
              <a:t>19</a:t>
            </a:fld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954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8011" y="766302"/>
            <a:ext cx="8229600" cy="412749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過去の優勝校・・・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98989" y="1179051"/>
            <a:ext cx="78878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慶應義塾大学大学院 経営管理研究科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グロービス経営大学院大学 経営研究科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</a:t>
            </a:r>
            <a:r>
              <a:rPr lang="zh-CN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神戸大学大学院 経営学研究科</a:t>
            </a:r>
            <a:endParaRPr lang="en-US" altLang="zh-CN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</a:t>
            </a:r>
            <a:r>
              <a:rPr lang="zh-CN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一橋大学 大学院商学研究科</a:t>
            </a:r>
            <a:endParaRPr lang="en-US" altLang="zh-CN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グロービス経営大学院大学 経営研究科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</a:t>
            </a:r>
            <a:r>
              <a:rPr lang="zh-CN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一橋大学 大学院商学研究科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慶應義塾大学大学院 経営管理研究科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グロービス経営大学院大学 経営研究科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　</a:t>
            </a:r>
            <a:r>
              <a:rPr lang="zh-CN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神戸大学大学院 経営学研究科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　　グロービス経営大学院大学 経営研究科</a:t>
            </a: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9B171D12-561B-4D14-BADD-0C2366946FCF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16776-2DA6-4D0D-B603-2E91E7CA5F8C}" type="slidenum">
              <a:rPr lang="ja-JP" altLang="en-US" sz="2400" smtClean="0">
                <a:solidFill>
                  <a:schemeClr val="bg1"/>
                </a:solidFill>
                <a:latin typeface="+mj-ea"/>
                <a:ea typeface="+mj-ea"/>
              </a:rPr>
              <a:pPr/>
              <a:t>20</a:t>
            </a:fld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B573F89-D62B-4176-A157-0152041E12BF}"/>
              </a:ext>
            </a:extLst>
          </p:cNvPr>
          <p:cNvSpPr txBox="1">
            <a:spLocks noChangeArrowheads="1"/>
          </p:cNvSpPr>
          <p:nvPr/>
        </p:nvSpPr>
        <p:spPr>
          <a:xfrm>
            <a:off x="252626" y="84134"/>
            <a:ext cx="5945188" cy="424716"/>
          </a:xfrm>
          <a:prstGeom prst="rect">
            <a:avLst/>
          </a:prstGeom>
          <a:noFill/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過去の大会について</a:t>
            </a:r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4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本選（セミファイナル）の様子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C8B68CA-6657-43EF-9E41-29CB8EAD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F37B4C8-9BB5-46D7-81D4-861E44B68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" y="1108823"/>
            <a:ext cx="3773009" cy="250595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A7BF9E-5C1A-4107-901B-2303012D9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" y="3671447"/>
            <a:ext cx="3773009" cy="250595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2DDF23B-4B7E-4319-86CB-D63CF6121E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074233"/>
            <a:ext cx="3773010" cy="2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本選（グランドファイナル）の様子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D882C90-0567-4328-A2EA-B5709A85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43A4957-FC4E-49D3-BD30-78B03CFB0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6" y="1162252"/>
            <a:ext cx="3948191" cy="262230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6936C1B-851D-4280-9404-E684EAF65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71" y="1953799"/>
            <a:ext cx="4065399" cy="270015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3BC5A1E-34D3-4C0A-8874-59FD6F8BD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5" y="3920826"/>
            <a:ext cx="3948191" cy="23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本選（出場者懇親会）の様子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033AFF-2C79-4935-ACB7-DB4F4502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5A5B1BD-3346-47D7-AD9E-8EA8E9BEF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0" y="1091954"/>
            <a:ext cx="3789791" cy="2517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43E0005-3CC0-4F69-BB8A-0C06DF7D6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02" y="2236344"/>
            <a:ext cx="4198662" cy="278093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3427EFF-3C9D-422A-85B3-42845E2544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" y="3676511"/>
            <a:ext cx="3789791" cy="25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263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審査員の方の講評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033AFF-2C79-4935-ACB7-DB4F4502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C822B5-3B20-48C3-897A-4DBF307B4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961" y="1041991"/>
            <a:ext cx="5419185" cy="5034516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9321AF92-99A9-4507-860A-1FE5348DE58F}"/>
              </a:ext>
            </a:extLst>
          </p:cNvPr>
          <p:cNvSpPr txBox="1">
            <a:spLocks/>
          </p:cNvSpPr>
          <p:nvPr/>
        </p:nvSpPr>
        <p:spPr>
          <a:xfrm>
            <a:off x="86854" y="1212112"/>
            <a:ext cx="8449512" cy="4239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ホームページ上に、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前回大会における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審査員の方の</a:t>
            </a:r>
            <a:r>
              <a: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講評をアップ。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大変奥深い洞察力で、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審査をして頂いている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ことが分かる他、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自身の学びにもプラスに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なります。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21437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過去出場者のインタビュー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033AFF-2C79-4935-ACB7-DB4F4502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B8BD3D-3793-4CFC-B3FE-79E82D37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637" y="1249326"/>
            <a:ext cx="4976182" cy="4322134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B336FA7A-8957-4209-AEA8-FF15F17C51B8}"/>
              </a:ext>
            </a:extLst>
          </p:cNvPr>
          <p:cNvSpPr txBox="1">
            <a:spLocks/>
          </p:cNvSpPr>
          <p:nvPr/>
        </p:nvSpPr>
        <p:spPr>
          <a:xfrm>
            <a:off x="254693" y="1286540"/>
            <a:ext cx="8449512" cy="4239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ホームページ上に、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各大学の過去出場者に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JBCC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の感想を聞いた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「先輩インタビュー」という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特集コーナーを設置。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エントリーを迷われている方も、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ぜひ先輩のメッセージを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聞いてみてください。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97914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今までのケーステーマ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2462" y="1407661"/>
            <a:ext cx="78857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2013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年：エレクトロニクス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2014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年：学習塾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2015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年：本屋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2016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年：アパレル産業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2017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年：家具業界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2018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年：自動車部品業界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2019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年：農業機械業界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42ECBD-621B-48C7-9A62-61692E62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49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9B171D12-561B-4D14-BADD-0C2366946FCF}"/>
              </a:ext>
            </a:extLst>
          </p:cNvPr>
          <p:cNvSpPr txBox="1">
            <a:spLocks/>
          </p:cNvSpPr>
          <p:nvPr/>
        </p:nvSpPr>
        <p:spPr>
          <a:xfrm>
            <a:off x="7074175" y="6495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16776-2DA6-4D0D-B603-2E91E7CA5F8C}" type="slidenum">
              <a:rPr lang="ja-JP" altLang="en-US" sz="2400" smtClean="0">
                <a:solidFill>
                  <a:schemeClr val="bg1"/>
                </a:solidFill>
                <a:latin typeface="+mj-ea"/>
                <a:ea typeface="+mj-ea"/>
              </a:rPr>
              <a:pPr/>
              <a:t>27</a:t>
            </a:fld>
            <a:endParaRPr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B573F89-D62B-4176-A157-0152041E12BF}"/>
              </a:ext>
            </a:extLst>
          </p:cNvPr>
          <p:cNvSpPr txBox="1">
            <a:spLocks noChangeArrowheads="1"/>
          </p:cNvSpPr>
          <p:nvPr/>
        </p:nvSpPr>
        <p:spPr>
          <a:xfrm>
            <a:off x="252626" y="84134"/>
            <a:ext cx="5945188" cy="424716"/>
          </a:xfrm>
          <a:prstGeom prst="rect">
            <a:avLst/>
          </a:prstGeom>
          <a:noFill/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新型コロナウイルス感染症への対応</a:t>
            </a:r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5C8E5C-AB66-4959-B52A-3FA894C50DF7}"/>
              </a:ext>
            </a:extLst>
          </p:cNvPr>
          <p:cNvSpPr/>
          <p:nvPr/>
        </p:nvSpPr>
        <p:spPr>
          <a:xfrm>
            <a:off x="396240" y="988421"/>
            <a:ext cx="85300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444444"/>
                </a:solidFill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JBCC2020</a:t>
            </a:r>
            <a:r>
              <a:rPr lang="ja-JP" altLang="en-US" sz="2800" dirty="0">
                <a:solidFill>
                  <a:srgbClr val="444444"/>
                </a:solidFill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実行委員会は、</a:t>
            </a:r>
            <a:endParaRPr lang="en-US" altLang="ja-JP" sz="2800" dirty="0">
              <a:solidFill>
                <a:srgbClr val="444444"/>
              </a:solidFill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  <a:p>
            <a:r>
              <a:rPr lang="ja-JP" altLang="en-US" sz="2800" dirty="0">
                <a:solidFill>
                  <a:srgbClr val="444444"/>
                </a:solidFill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大会の開催に向け鋭意準備を進めて参ります。</a:t>
            </a:r>
            <a:endParaRPr lang="en-US" altLang="ja-JP" sz="2800" dirty="0">
              <a:solidFill>
                <a:srgbClr val="444444"/>
              </a:solidFill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  <a:p>
            <a:endParaRPr lang="en-US" altLang="ja-JP" sz="2800" dirty="0">
              <a:solidFill>
                <a:srgbClr val="444444"/>
              </a:solidFill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  <a:p>
            <a:r>
              <a:rPr lang="ja-JP" altLang="en-US" sz="2800" dirty="0">
                <a:solidFill>
                  <a:srgbClr val="444444"/>
                </a:solidFill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現時点では予定通りのスケジュールで実施する方針であり、変更などは特に検討していませんが、</a:t>
            </a:r>
            <a:endParaRPr lang="en-US" altLang="ja-JP" sz="2800" dirty="0">
              <a:solidFill>
                <a:srgbClr val="444444"/>
              </a:solidFill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  <a:p>
            <a:r>
              <a:rPr lang="ja-JP" altLang="en-US" sz="2800" dirty="0">
                <a:solidFill>
                  <a:srgbClr val="444444"/>
                </a:solidFill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今後新型コロナウイルス感染症の影響が長期化した場合、大会予定を見直す可能性がございます。</a:t>
            </a:r>
            <a:endParaRPr lang="en-US" altLang="ja-JP" sz="2800" dirty="0">
              <a:solidFill>
                <a:srgbClr val="444444"/>
              </a:solidFill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  <a:p>
            <a:endParaRPr lang="en-US" altLang="ja-JP" sz="2800" dirty="0">
              <a:solidFill>
                <a:srgbClr val="444444"/>
              </a:solidFill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  <a:p>
            <a:r>
              <a:rPr lang="ja-JP" altLang="en-US" sz="2800" dirty="0">
                <a:solidFill>
                  <a:srgbClr val="444444"/>
                </a:solidFill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最新の情報は、ホームページ上に記載致します。</a:t>
            </a:r>
            <a:endParaRPr lang="ja-JP" altLang="en-US" sz="2800" dirty="0"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6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254693" y="181400"/>
            <a:ext cx="5945188" cy="424716"/>
          </a:xfrm>
          <a:prstGeom prst="rect">
            <a:avLst/>
          </a:prstGeom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最後に・・・・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2462" y="1977293"/>
            <a:ext cx="78857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ここにいらっしゃる方と、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そのご友人・同期の方は、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全員エントリーの方向で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ご調整ください！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B5D8DE-75BD-4897-B195-1B516EB6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29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 bwMode="auto">
          <a:xfrm>
            <a:off x="355677" y="1210960"/>
            <a:ext cx="8647113" cy="1177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国内の現役</a:t>
            </a:r>
            <a:r>
              <a:rPr kumimoji="0" lang="en-US" altLang="ja-JP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MBA</a:t>
            </a: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生が、課題を抱える日本企業の再生と成長に向けた戦略を競う、年に一度の全国的なケースコンペティション。</a:t>
            </a:r>
            <a:endParaRPr kumimoji="0" lang="en-US" altLang="ja-JP" sz="1800" kern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多くの参加者が</a:t>
            </a:r>
            <a:r>
              <a:rPr kumimoji="0" lang="en-US" altLang="ja-JP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JBCC</a:t>
            </a: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を通じ学びを得てきた伝統あり。</a:t>
            </a:r>
            <a:r>
              <a:rPr kumimoji="0" lang="en-US" altLang="ja-JP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2020</a:t>
            </a: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年度は</a:t>
            </a:r>
            <a:r>
              <a:rPr kumimoji="0" lang="en-US" altLang="ja-JP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11</a:t>
            </a: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回目の開催となる。</a:t>
            </a:r>
          </a:p>
        </p:txBody>
      </p:sp>
      <p:sp>
        <p:nvSpPr>
          <p:cNvPr id="31" name="角丸四角形 38">
            <a:extLst>
              <a:ext uri="{FF2B5EF4-FFF2-40B4-BE49-F238E27FC236}">
                <a16:creationId xmlns:a16="http://schemas.microsoft.com/office/drawing/2014/main" id="{1EE4D71E-3B14-4F89-BCC0-721EC518A22B}"/>
              </a:ext>
            </a:extLst>
          </p:cNvPr>
          <p:cNvSpPr/>
          <p:nvPr/>
        </p:nvSpPr>
        <p:spPr bwMode="auto">
          <a:xfrm>
            <a:off x="348904" y="4681679"/>
            <a:ext cx="4751417" cy="14896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ご協賛企業やご関係省庁より、ご支援・ご協力を頂き大会を運営。</a:t>
            </a:r>
            <a:endParaRPr kumimoji="0" lang="en-US" altLang="ja-JP" sz="1800" kern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大会の運営、企画、ケース作成等は、各大学院から集まった有志の実行委員が行う。</a:t>
            </a:r>
            <a:endParaRPr kumimoji="0" lang="en-US" altLang="ja-JP" sz="1800" kern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2" name="角丸四角形 38">
            <a:extLst>
              <a:ext uri="{FF2B5EF4-FFF2-40B4-BE49-F238E27FC236}">
                <a16:creationId xmlns:a16="http://schemas.microsoft.com/office/drawing/2014/main" id="{909A4364-4FBE-4B0B-8257-FAFC45E79A44}"/>
              </a:ext>
            </a:extLst>
          </p:cNvPr>
          <p:cNvSpPr/>
          <p:nvPr/>
        </p:nvSpPr>
        <p:spPr bwMode="auto">
          <a:xfrm>
            <a:off x="348904" y="2626982"/>
            <a:ext cx="4751416" cy="18045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事前予選を経て、勝ち抜いた</a:t>
            </a:r>
            <a:r>
              <a:rPr kumimoji="0" lang="en-US" altLang="ja-JP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</a:t>
            </a: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チームが一堂に会する本戦を行う。本戦発表ではプロ経営者からの審査を受ける。</a:t>
            </a:r>
            <a:endParaRPr kumimoji="0" lang="en-US" altLang="ja-JP" sz="1800" kern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ja-JP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特に本戦グランドファイナルは、大観衆の前で戦略プレゼンを行う貴重な場となる。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DB70B0-9428-47BB-8AA8-B039B4FC7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360" y="2335407"/>
            <a:ext cx="3406987" cy="20249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6CDA0EF-0494-48B7-8F0B-539D7BDB3E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17" y="4136037"/>
            <a:ext cx="3491384" cy="21712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3" name="AutoShape 56">
            <a:extLst>
              <a:ext uri="{FF2B5EF4-FFF2-40B4-BE49-F238E27FC236}">
                <a16:creationId xmlns:a16="http://schemas.microsoft.com/office/drawing/2014/main" id="{96FD412F-ED85-420B-A5E9-7D8A60263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3" y="1062931"/>
            <a:ext cx="2117725" cy="294139"/>
          </a:xfrm>
          <a:prstGeom prst="roundRect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JBCC</a:t>
            </a:r>
            <a:r>
              <a:rPr kumimoji="0" lang="ja-JP" altLang="en-US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とは</a:t>
            </a:r>
          </a:p>
        </p:txBody>
      </p:sp>
      <p:sp>
        <p:nvSpPr>
          <p:cNvPr id="34" name="AutoShape 56">
            <a:extLst>
              <a:ext uri="{FF2B5EF4-FFF2-40B4-BE49-F238E27FC236}">
                <a16:creationId xmlns:a16="http://schemas.microsoft.com/office/drawing/2014/main" id="{1251EFC4-98A8-4EC5-885C-DDB391F36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3" y="2473940"/>
            <a:ext cx="2117725" cy="294139"/>
          </a:xfrm>
          <a:prstGeom prst="roundRect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大会の流れ</a:t>
            </a:r>
          </a:p>
        </p:txBody>
      </p:sp>
      <p:sp>
        <p:nvSpPr>
          <p:cNvPr id="35" name="AutoShape 56">
            <a:extLst>
              <a:ext uri="{FF2B5EF4-FFF2-40B4-BE49-F238E27FC236}">
                <a16:creationId xmlns:a16="http://schemas.microsoft.com/office/drawing/2014/main" id="{316394D7-9223-4BBE-A36E-4D5ACE71C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77" y="4537107"/>
            <a:ext cx="2117725" cy="294139"/>
          </a:xfrm>
          <a:prstGeom prst="roundRect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大会の運営体制</a:t>
            </a:r>
          </a:p>
        </p:txBody>
      </p:sp>
      <p:sp>
        <p:nvSpPr>
          <p:cNvPr id="36" name="AutoShape 56">
            <a:extLst>
              <a:ext uri="{FF2B5EF4-FFF2-40B4-BE49-F238E27FC236}">
                <a16:creationId xmlns:a16="http://schemas.microsoft.com/office/drawing/2014/main" id="{C14F3129-2298-4B0D-AEC2-584E0075E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80" y="4037549"/>
            <a:ext cx="1944140" cy="196976"/>
          </a:xfrm>
          <a:prstGeom prst="roundRect">
            <a:avLst/>
          </a:prstGeom>
          <a:solidFill>
            <a:srgbClr val="FFCC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本戦グランドファイナルの様子</a:t>
            </a:r>
          </a:p>
        </p:txBody>
      </p:sp>
      <p:sp>
        <p:nvSpPr>
          <p:cNvPr id="37" name="AutoShape 56">
            <a:extLst>
              <a:ext uri="{FF2B5EF4-FFF2-40B4-BE49-F238E27FC236}">
                <a16:creationId xmlns:a16="http://schemas.microsoft.com/office/drawing/2014/main" id="{4867C655-F967-4F16-AEFD-005C28CD4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185" y="6044467"/>
            <a:ext cx="1703763" cy="196976"/>
          </a:xfrm>
          <a:prstGeom prst="roundRect">
            <a:avLst/>
          </a:prstGeom>
          <a:solidFill>
            <a:srgbClr val="FFCC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大会表彰式の様子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B6122A59-5D98-4642-94A5-1F80210EC445}"/>
              </a:ext>
            </a:extLst>
          </p:cNvPr>
          <p:cNvSpPr txBox="1">
            <a:spLocks/>
          </p:cNvSpPr>
          <p:nvPr/>
        </p:nvSpPr>
        <p:spPr>
          <a:xfrm>
            <a:off x="254693" y="66587"/>
            <a:ext cx="8002374" cy="701731"/>
          </a:xfrm>
          <a:prstGeom prst="rect">
            <a:avLst/>
          </a:prstGeom>
        </p:spPr>
        <p:txBody>
          <a:bodyPr vert="horz" wrap="square" lIns="90000" tIns="45720" rIns="9000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ＪＢＣＣとは</a:t>
            </a:r>
            <a:br>
              <a:rPr lang="ja-JP" altLang="en-US" sz="20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</a:br>
            <a:r>
              <a:rPr lang="ja-JP" altLang="en-US" sz="20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－学生の学生による学生のためのケースコンペティション</a:t>
            </a:r>
            <a:endParaRPr lang="ja-JP" altLang="en-US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BE3589A7-527A-465B-AB09-009835E9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4175" y="6495497"/>
            <a:ext cx="2057400" cy="365125"/>
          </a:xfrm>
        </p:spPr>
        <p:txBody>
          <a:bodyPr/>
          <a:lstStyle/>
          <a:p>
            <a:fld id="{67A16776-2DA6-4D0D-B603-2E91E7CA5F8C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36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254693" y="181400"/>
            <a:ext cx="5945188" cy="424716"/>
          </a:xfrm>
          <a:prstGeom prst="rect">
            <a:avLst/>
          </a:prstGeom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最後に・・・・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ABFC816-48AD-4B46-8866-5A60A0AA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078B28-E893-4EC2-B50C-F50A63A47D3F}"/>
              </a:ext>
            </a:extLst>
          </p:cNvPr>
          <p:cNvSpPr txBox="1"/>
          <p:nvPr/>
        </p:nvSpPr>
        <p:spPr>
          <a:xfrm>
            <a:off x="71029" y="4136905"/>
            <a:ext cx="4174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JBCC</a:t>
            </a: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公式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HP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https://jbcc.jimdo.com/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BF6E01-0F28-4C3A-AC34-3AD80D184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00" y="1474064"/>
            <a:ext cx="2425387" cy="242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B9BBC8-A77D-4288-AE28-AB54037A81CE}"/>
              </a:ext>
            </a:extLst>
          </p:cNvPr>
          <p:cNvSpPr txBox="1"/>
          <p:nvPr/>
        </p:nvSpPr>
        <p:spPr>
          <a:xfrm>
            <a:off x="666207" y="5442808"/>
            <a:ext cx="802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最新情報はこちらから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6897C7-B61E-4DB1-AE5A-965DE98AD9F8}"/>
              </a:ext>
            </a:extLst>
          </p:cNvPr>
          <p:cNvSpPr txBox="1"/>
          <p:nvPr/>
        </p:nvSpPr>
        <p:spPr>
          <a:xfrm>
            <a:off x="4000967" y="4136904"/>
            <a:ext cx="4838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JBCC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公式</a:t>
            </a:r>
            <a:r>
              <a:rPr lang="en-US" altLang="ja-JP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facebook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ページ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https://www.facebook.com/JBCC.MBA/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7505A7C-AF0C-4880-BB1A-E2329CC59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27" y="1508403"/>
            <a:ext cx="2425386" cy="24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47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693" y="42912"/>
            <a:ext cx="8002374" cy="701731"/>
          </a:xfrm>
        </p:spPr>
        <p:txBody>
          <a:bodyPr wrap="square" lIns="90000" rIns="90000">
            <a:spAutoFit/>
          </a:bodyPr>
          <a:lstStyle/>
          <a:p>
            <a:pPr lvl="0" eaLnBrk="1" hangingPunct="1"/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ＪＢＣＣ開催の背景</a:t>
            </a:r>
            <a:br>
              <a:rPr lang="ja-JP" altLang="en-US" sz="20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</a:br>
            <a:r>
              <a:rPr lang="ja-JP" altLang="en-US" sz="20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－国内ビジネススクールの学習環境と外部の実世界との繋がり</a:t>
            </a:r>
            <a:endParaRPr kumimoji="1" lang="ja-JP" altLang="en-US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FEEE2BD-347F-451C-979C-1D8ADF9F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F2AD07D0-51FC-4710-8498-CE21F2CA44C8}"/>
              </a:ext>
            </a:extLst>
          </p:cNvPr>
          <p:cNvSpPr/>
          <p:nvPr/>
        </p:nvSpPr>
        <p:spPr bwMode="auto">
          <a:xfrm>
            <a:off x="6578592" y="2182000"/>
            <a:ext cx="2244589" cy="12880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乗算記号 26">
            <a:extLst>
              <a:ext uri="{FF2B5EF4-FFF2-40B4-BE49-F238E27FC236}">
                <a16:creationId xmlns:a16="http://schemas.microsoft.com/office/drawing/2014/main" id="{A9674FBE-1A7E-4C23-AAD3-6CE3D64F87DB}"/>
              </a:ext>
            </a:extLst>
          </p:cNvPr>
          <p:cNvSpPr/>
          <p:nvPr/>
        </p:nvSpPr>
        <p:spPr>
          <a:xfrm>
            <a:off x="3118807" y="2499776"/>
            <a:ext cx="703263" cy="746125"/>
          </a:xfrm>
          <a:prstGeom prst="mathMultiply">
            <a:avLst/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sp>
      <p:sp>
        <p:nvSpPr>
          <p:cNvPr id="28" name="加算記号 27">
            <a:extLst>
              <a:ext uri="{FF2B5EF4-FFF2-40B4-BE49-F238E27FC236}">
                <a16:creationId xmlns:a16="http://schemas.microsoft.com/office/drawing/2014/main" id="{99FF2B09-E030-4FD7-A65A-C6DC00293FEC}"/>
              </a:ext>
            </a:extLst>
          </p:cNvPr>
          <p:cNvSpPr/>
          <p:nvPr/>
        </p:nvSpPr>
        <p:spPr>
          <a:xfrm>
            <a:off x="5935024" y="2495481"/>
            <a:ext cx="704850" cy="746125"/>
          </a:xfrm>
          <a:prstGeom prst="mathPlus">
            <a:avLst/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sp>
      <p:sp>
        <p:nvSpPr>
          <p:cNvPr id="29" name="等号 11">
            <a:extLst>
              <a:ext uri="{FF2B5EF4-FFF2-40B4-BE49-F238E27FC236}">
                <a16:creationId xmlns:a16="http://schemas.microsoft.com/office/drawing/2014/main" id="{EBCCC0BA-0053-42DF-90FA-C95A6A1EB13F}"/>
              </a:ext>
            </a:extLst>
          </p:cNvPr>
          <p:cNvSpPr/>
          <p:nvPr/>
        </p:nvSpPr>
        <p:spPr>
          <a:xfrm>
            <a:off x="315758" y="2514462"/>
            <a:ext cx="703263" cy="746125"/>
          </a:xfrm>
          <a:prstGeom prst="mathEqual">
            <a:avLst/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sp>
      <p:sp>
        <p:nvSpPr>
          <p:cNvPr id="30" name="AutoShape 2058">
            <a:extLst>
              <a:ext uri="{FF2B5EF4-FFF2-40B4-BE49-F238E27FC236}">
                <a16:creationId xmlns:a16="http://schemas.microsoft.com/office/drawing/2014/main" id="{58CD4A89-EEFA-4396-8DF8-D115B4D68EA7}"/>
              </a:ext>
            </a:extLst>
          </p:cNvPr>
          <p:cNvSpPr>
            <a:spLocks/>
          </p:cNvSpPr>
          <p:nvPr/>
        </p:nvSpPr>
        <p:spPr bwMode="auto">
          <a:xfrm>
            <a:off x="3795174" y="2141799"/>
            <a:ext cx="148563" cy="1287201"/>
          </a:xfrm>
          <a:prstGeom prst="leftBracket">
            <a:avLst>
              <a:gd name="adj" fmla="val 37602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1" name="AutoShape 2059">
            <a:extLst>
              <a:ext uri="{FF2B5EF4-FFF2-40B4-BE49-F238E27FC236}">
                <a16:creationId xmlns:a16="http://schemas.microsoft.com/office/drawing/2014/main" id="{0805D27A-F3B7-457D-8041-9E0489EC6E1B}"/>
              </a:ext>
            </a:extLst>
          </p:cNvPr>
          <p:cNvSpPr>
            <a:spLocks/>
          </p:cNvSpPr>
          <p:nvPr/>
        </p:nvSpPr>
        <p:spPr bwMode="auto">
          <a:xfrm flipH="1">
            <a:off x="8740389" y="2118499"/>
            <a:ext cx="190464" cy="1351508"/>
          </a:xfrm>
          <a:prstGeom prst="leftBracket">
            <a:avLst>
              <a:gd name="adj" fmla="val 37602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2" name="Rectangle 2060">
            <a:extLst>
              <a:ext uri="{FF2B5EF4-FFF2-40B4-BE49-F238E27FC236}">
                <a16:creationId xmlns:a16="http://schemas.microsoft.com/office/drawing/2014/main" id="{E9981EDA-1CFC-458C-B71F-2185B2827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73" y="3960070"/>
            <a:ext cx="2376118" cy="1122144"/>
          </a:xfrm>
          <a:prstGeom prst="rect">
            <a:avLst/>
          </a:prstGeom>
          <a:solidFill>
            <a:srgbClr val="F2F2F2"/>
          </a:solidFill>
          <a:ln w="28575">
            <a:solidFill>
              <a:srgbClr val="7F7F7F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80147" tIns="40074" rIns="80147" bIns="40074" anchor="ctr"/>
          <a:lstStyle/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多数のトップ企業の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OB</a:t>
            </a:r>
          </a:p>
          <a:p>
            <a:pPr algn="ctr" defTabSz="801688">
              <a:defRPr/>
            </a:pP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＋</a:t>
            </a:r>
          </a:p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国内外様々な</a:t>
            </a:r>
          </a:p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バックグラウンドの学生</a:t>
            </a:r>
          </a:p>
        </p:txBody>
      </p:sp>
      <p:sp>
        <p:nvSpPr>
          <p:cNvPr id="33" name="Rectangle 2062">
            <a:extLst>
              <a:ext uri="{FF2B5EF4-FFF2-40B4-BE49-F238E27FC236}">
                <a16:creationId xmlns:a16="http://schemas.microsoft.com/office/drawing/2014/main" id="{32B261A7-ECC3-437F-A212-8FE90216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357" y="3960070"/>
            <a:ext cx="2220172" cy="1122144"/>
          </a:xfrm>
          <a:prstGeom prst="rect">
            <a:avLst/>
          </a:prstGeom>
          <a:solidFill>
            <a:srgbClr val="F2F2F2"/>
          </a:solidFill>
          <a:ln w="28575">
            <a:solidFill>
              <a:srgbClr val="7F7F7F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80147" tIns="40074" rIns="80147" bIns="40074" anchor="ctr"/>
          <a:lstStyle/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主に日本語の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ビジネスケースによる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学び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&amp;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理論の習得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4" name="Rectangle 2063">
            <a:extLst>
              <a:ext uri="{FF2B5EF4-FFF2-40B4-BE49-F238E27FC236}">
                <a16:creationId xmlns:a16="http://schemas.microsoft.com/office/drawing/2014/main" id="{AF4C5744-9F17-4520-A05D-EF9B1F7C1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994" y="3960069"/>
            <a:ext cx="2425619" cy="1122144"/>
          </a:xfrm>
          <a:prstGeom prst="rect">
            <a:avLst/>
          </a:prstGeom>
          <a:solidFill>
            <a:srgbClr val="F2F2F2"/>
          </a:solidFill>
          <a:ln w="28575">
            <a:solidFill>
              <a:srgbClr val="7F7F7F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80147" tIns="40074" rIns="80147" bIns="40074" anchor="ctr"/>
          <a:lstStyle/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イベント等を通じた企業や</a:t>
            </a:r>
            <a:b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他のビジネススクール生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との接点</a:t>
            </a:r>
          </a:p>
        </p:txBody>
      </p:sp>
      <p:sp>
        <p:nvSpPr>
          <p:cNvPr id="35" name="AutoShape 56">
            <a:extLst>
              <a:ext uri="{FF2B5EF4-FFF2-40B4-BE49-F238E27FC236}">
                <a16:creationId xmlns:a16="http://schemas.microsoft.com/office/drawing/2014/main" id="{7A20CAFD-0BEC-4D02-BFF0-01A9CEDB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62" y="2499789"/>
            <a:ext cx="2119313" cy="77628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0000" anchor="ctr"/>
          <a:lstStyle/>
          <a:p>
            <a:pPr algn="ctr" defTabSz="2057400">
              <a:lnSpc>
                <a:spcPct val="85000"/>
              </a:lnSpc>
              <a:defRPr/>
            </a:pP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各大学</a:t>
            </a:r>
            <a:endParaRPr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defTabSz="2057400">
              <a:lnSpc>
                <a:spcPct val="85000"/>
              </a:lnSpc>
              <a:defRPr/>
            </a:pP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ネットワーク</a:t>
            </a:r>
          </a:p>
        </p:txBody>
      </p:sp>
      <p:sp>
        <p:nvSpPr>
          <p:cNvPr id="36" name="AutoShape 56">
            <a:extLst>
              <a:ext uri="{FF2B5EF4-FFF2-40B4-BE49-F238E27FC236}">
                <a16:creationId xmlns:a16="http://schemas.microsoft.com/office/drawing/2014/main" id="{1DBCDCA9-D81F-4F59-B09F-0BC576399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285" y="2467362"/>
            <a:ext cx="2117725" cy="77628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0000" anchor="ctr"/>
          <a:lstStyle/>
          <a:p>
            <a:pPr algn="ctr" defTabSz="2057400">
              <a:lnSpc>
                <a:spcPct val="85000"/>
              </a:lnSpc>
              <a:defRPr/>
            </a:pP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教室での学び</a:t>
            </a:r>
            <a:endParaRPr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7" name="AutoShape 56">
            <a:extLst>
              <a:ext uri="{FF2B5EF4-FFF2-40B4-BE49-F238E27FC236}">
                <a16:creationId xmlns:a16="http://schemas.microsoft.com/office/drawing/2014/main" id="{5AA4AB02-D7BC-4978-AD07-ADA0FFFF1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383" y="2897729"/>
            <a:ext cx="2117725" cy="507946"/>
          </a:xfrm>
          <a:prstGeom prst="roundRect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教室外での学び</a:t>
            </a:r>
          </a:p>
        </p:txBody>
      </p:sp>
      <p:sp>
        <p:nvSpPr>
          <p:cNvPr id="38" name="角丸四角形 38">
            <a:extLst>
              <a:ext uri="{FF2B5EF4-FFF2-40B4-BE49-F238E27FC236}">
                <a16:creationId xmlns:a16="http://schemas.microsoft.com/office/drawing/2014/main" id="{66983C3E-40D1-4E3D-A477-257949E32BCA}"/>
              </a:ext>
            </a:extLst>
          </p:cNvPr>
          <p:cNvSpPr/>
          <p:nvPr/>
        </p:nvSpPr>
        <p:spPr bwMode="auto">
          <a:xfrm>
            <a:off x="292100" y="5186989"/>
            <a:ext cx="8647113" cy="10137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ja-JP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	</a:t>
            </a:r>
            <a:r>
              <a:rPr kumimoji="0" lang="ja-JP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</a:t>
            </a:r>
            <a:r>
              <a:rPr kumimoji="0" lang="ja-JP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国内ビジネススクール過程における「学びのアウトプット」と、</a:t>
            </a:r>
            <a:endParaRPr kumimoji="0" lang="en-US" altLang="ja-JP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ja-JP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「教室外での学び」の機会をもっと増やしたい</a:t>
            </a:r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F392ED22-714F-415E-A003-CB2C6A2B6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5267325"/>
            <a:ext cx="827087" cy="828675"/>
          </a:xfrm>
          <a:prstGeom prst="ellipse">
            <a:avLst/>
          </a:prstGeom>
          <a:solidFill>
            <a:srgbClr val="0000A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kumimoji="0" lang="ja-JP" altLang="en-US" sz="3200" b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丸ｺﾞｼｯｸM-PRO" charset="0"/>
                <a:sym typeface="Wingdings" charset="0"/>
              </a:rPr>
              <a:t></a:t>
            </a:r>
            <a:endParaRPr kumimoji="0" lang="ja-JP" altLang="en-US" sz="3200" b="1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HG丸ｺﾞｼｯｸM-PRO" charset="0"/>
            </a:endParaRPr>
          </a:p>
        </p:txBody>
      </p:sp>
      <p:sp>
        <p:nvSpPr>
          <p:cNvPr id="41" name="下矢印 22">
            <a:extLst>
              <a:ext uri="{FF2B5EF4-FFF2-40B4-BE49-F238E27FC236}">
                <a16:creationId xmlns:a16="http://schemas.microsoft.com/office/drawing/2014/main" id="{4BFD3ABD-44D8-45AC-A98E-6FBD7EEF9501}"/>
              </a:ext>
            </a:extLst>
          </p:cNvPr>
          <p:cNvSpPr/>
          <p:nvPr/>
        </p:nvSpPr>
        <p:spPr bwMode="auto">
          <a:xfrm rot="10800000">
            <a:off x="4513634" y="3470007"/>
            <a:ext cx="808038" cy="454928"/>
          </a:xfrm>
          <a:prstGeom prst="downArrow">
            <a:avLst>
              <a:gd name="adj1" fmla="val 50000"/>
              <a:gd name="adj2" fmla="val 56601"/>
            </a:avLst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2" name="下矢印 23">
            <a:extLst>
              <a:ext uri="{FF2B5EF4-FFF2-40B4-BE49-F238E27FC236}">
                <a16:creationId xmlns:a16="http://schemas.microsoft.com/office/drawing/2014/main" id="{89C647AE-8FEA-485F-B961-0D8D222024CA}"/>
              </a:ext>
            </a:extLst>
          </p:cNvPr>
          <p:cNvSpPr/>
          <p:nvPr/>
        </p:nvSpPr>
        <p:spPr bwMode="auto">
          <a:xfrm rot="10800000">
            <a:off x="7377142" y="3494637"/>
            <a:ext cx="808038" cy="391428"/>
          </a:xfrm>
          <a:prstGeom prst="downArrow">
            <a:avLst>
              <a:gd name="adj1" fmla="val 50000"/>
              <a:gd name="adj2" fmla="val 56601"/>
            </a:avLst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3" name="AutoShape 56">
            <a:extLst>
              <a:ext uri="{FF2B5EF4-FFF2-40B4-BE49-F238E27FC236}">
                <a16:creationId xmlns:a16="http://schemas.microsoft.com/office/drawing/2014/main" id="{D7242549-9617-4F32-966B-1AFE39A20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024" y="2272869"/>
            <a:ext cx="2117725" cy="535898"/>
          </a:xfrm>
          <a:prstGeom prst="roundRect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36000" rIns="36000" bIns="36000" anchor="ctr"/>
          <a:lstStyle/>
          <a:p>
            <a:pPr algn="ctr" defTabSz="2057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学びのアウトプット</a:t>
            </a:r>
          </a:p>
        </p:txBody>
      </p:sp>
      <p:sp>
        <p:nvSpPr>
          <p:cNvPr id="44" name="Rectangle 2063">
            <a:extLst>
              <a:ext uri="{FF2B5EF4-FFF2-40B4-BE49-F238E27FC236}">
                <a16:creationId xmlns:a16="http://schemas.microsoft.com/office/drawing/2014/main" id="{3E015BF8-BBE9-4ADE-B859-8BBD901C3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234" y="1121590"/>
            <a:ext cx="2425619" cy="661217"/>
          </a:xfrm>
          <a:prstGeom prst="rect">
            <a:avLst/>
          </a:prstGeom>
          <a:solidFill>
            <a:srgbClr val="F2F2F2"/>
          </a:solidFill>
          <a:ln w="28575">
            <a:solidFill>
              <a:srgbClr val="7F7F7F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80147" tIns="40074" rIns="80147" bIns="40074" anchor="ctr"/>
          <a:lstStyle/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教室内での学びを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defTabSz="801688"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対外的に発揮する場</a:t>
            </a:r>
          </a:p>
        </p:txBody>
      </p:sp>
      <p:sp>
        <p:nvSpPr>
          <p:cNvPr id="45" name="下矢印 22">
            <a:extLst>
              <a:ext uri="{FF2B5EF4-FFF2-40B4-BE49-F238E27FC236}">
                <a16:creationId xmlns:a16="http://schemas.microsoft.com/office/drawing/2014/main" id="{972D44D6-62D5-437C-B80F-02D37A56E313}"/>
              </a:ext>
            </a:extLst>
          </p:cNvPr>
          <p:cNvSpPr/>
          <p:nvPr/>
        </p:nvSpPr>
        <p:spPr bwMode="auto">
          <a:xfrm rot="10800000">
            <a:off x="1729025" y="3470007"/>
            <a:ext cx="808038" cy="454928"/>
          </a:xfrm>
          <a:prstGeom prst="downArrow">
            <a:avLst>
              <a:gd name="adj1" fmla="val 50000"/>
              <a:gd name="adj2" fmla="val 56601"/>
            </a:avLst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6" name="下矢印 22">
            <a:extLst>
              <a:ext uri="{FF2B5EF4-FFF2-40B4-BE49-F238E27FC236}">
                <a16:creationId xmlns:a16="http://schemas.microsoft.com/office/drawing/2014/main" id="{A14DC922-7E5C-42C9-B16B-A7FD9870903A}"/>
              </a:ext>
            </a:extLst>
          </p:cNvPr>
          <p:cNvSpPr/>
          <p:nvPr/>
        </p:nvSpPr>
        <p:spPr bwMode="auto">
          <a:xfrm>
            <a:off x="7316226" y="1841814"/>
            <a:ext cx="808038" cy="284086"/>
          </a:xfrm>
          <a:prstGeom prst="downArrow">
            <a:avLst>
              <a:gd name="adj1" fmla="val 50000"/>
              <a:gd name="adj2" fmla="val 56601"/>
            </a:avLst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7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42900"/>
            <a:ext cx="7897813" cy="701714"/>
          </a:xfrm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ＪＢＣＣの目的</a:t>
            </a:r>
            <a:br>
              <a:rPr lang="ja-JP" altLang="en-US" sz="20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</a:br>
            <a:r>
              <a:rPr lang="ja-JP" altLang="en-US" sz="20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－国内ビジネススクール全体のバリューアップ、交流活性化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246063" y="1255713"/>
          <a:ext cx="8597901" cy="3885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65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2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ＪＢＣＣの活動</a:t>
                      </a:r>
                    </a:p>
                  </a:txBody>
                  <a:tcPr marL="91438" marR="91438" marT="45728" marB="457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経済界への貢献</a:t>
                      </a:r>
                    </a:p>
                  </a:txBody>
                  <a:tcPr marL="91438" marR="91438" marT="45728" marB="457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国内ビジネススクールへの貢献</a:t>
                      </a:r>
                    </a:p>
                  </a:txBody>
                  <a:tcPr marL="72000" marR="72000" marT="45728" marB="457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664"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38" marR="91438" marT="45728" marB="457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38" marR="91438" marT="45728" marB="457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38" marR="91438" marT="45728" marB="457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832" name="グループ化 24"/>
          <p:cNvGrpSpPr>
            <a:grpSpLocks/>
          </p:cNvGrpSpPr>
          <p:nvPr/>
        </p:nvGrpSpPr>
        <p:grpSpPr bwMode="auto">
          <a:xfrm>
            <a:off x="614363" y="2339690"/>
            <a:ext cx="2143125" cy="731837"/>
            <a:chOff x="641447" y="3144533"/>
            <a:chExt cx="2142698" cy="731430"/>
          </a:xfrm>
        </p:grpSpPr>
        <p:sp>
          <p:nvSpPr>
            <p:cNvPr id="17" name="円/楕円 16"/>
            <p:cNvSpPr>
              <a:spLocks noChangeArrowheads="1"/>
            </p:cNvSpPr>
            <p:nvPr/>
          </p:nvSpPr>
          <p:spPr bwMode="auto">
            <a:xfrm>
              <a:off x="641447" y="3144533"/>
              <a:ext cx="2142698" cy="731430"/>
            </a:xfrm>
            <a:prstGeom prst="ellipse">
              <a:avLst/>
            </a:prstGeom>
            <a:solidFill>
              <a:schemeClr val="bg1">
                <a:alpha val="16862"/>
              </a:schemeClr>
            </a:solidFill>
            <a:ln>
              <a:noFill/>
            </a:ln>
            <a:effectLst>
              <a:outerShdw blurRad="609600" sx="102000" sy="102000" algn="ctr" rotWithShape="0">
                <a:srgbClr val="000000">
                  <a:alpha val="7499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48" name="テキスト ボックス 17"/>
            <p:cNvSpPr txBox="1">
              <a:spLocks noChangeArrowheads="1"/>
            </p:cNvSpPr>
            <p:nvPr/>
          </p:nvSpPr>
          <p:spPr bwMode="auto">
            <a:xfrm>
              <a:off x="715846" y="3187192"/>
              <a:ext cx="19939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HGSｺﾞｼｯｸE" charset="0"/>
                </a:rPr>
                <a:t>より実践的な</a:t>
              </a:r>
              <a:br>
                <a:rPr lang="ja-JP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HGSｺﾞｼｯｸE" charset="0"/>
                </a:rPr>
              </a:br>
              <a:r>
                <a:rPr lang="ja-JP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HGSｺﾞｼｯｸE" charset="0"/>
                </a:rPr>
                <a:t>学習の場創出</a:t>
              </a:r>
            </a:p>
          </p:txBody>
        </p:sp>
      </p:grpSp>
      <p:grpSp>
        <p:nvGrpSpPr>
          <p:cNvPr id="34833" name="グループ化 22"/>
          <p:cNvGrpSpPr>
            <a:grpSpLocks/>
          </p:cNvGrpSpPr>
          <p:nvPr/>
        </p:nvGrpSpPr>
        <p:grpSpPr bwMode="auto">
          <a:xfrm>
            <a:off x="292100" y="4128802"/>
            <a:ext cx="2853531" cy="730250"/>
            <a:chOff x="641447" y="4509309"/>
            <a:chExt cx="2142698" cy="731430"/>
          </a:xfrm>
        </p:grpSpPr>
        <p:sp>
          <p:nvSpPr>
            <p:cNvPr id="18" name="円/楕円 17"/>
            <p:cNvSpPr>
              <a:spLocks noChangeArrowheads="1"/>
            </p:cNvSpPr>
            <p:nvPr/>
          </p:nvSpPr>
          <p:spPr bwMode="auto">
            <a:xfrm>
              <a:off x="641447" y="4509309"/>
              <a:ext cx="2142698" cy="731430"/>
            </a:xfrm>
            <a:prstGeom prst="ellipse">
              <a:avLst/>
            </a:prstGeom>
            <a:solidFill>
              <a:schemeClr val="bg1">
                <a:alpha val="16862"/>
              </a:schemeClr>
            </a:solidFill>
            <a:ln>
              <a:noFill/>
            </a:ln>
            <a:effectLst>
              <a:outerShdw blurRad="609600" sx="102000" sy="102000" algn="ctr" rotWithShape="0">
                <a:srgbClr val="000000">
                  <a:alpha val="7499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46" name="テキスト ボックス 19"/>
            <p:cNvSpPr txBox="1">
              <a:spLocks noChangeArrowheads="1"/>
            </p:cNvSpPr>
            <p:nvPr/>
          </p:nvSpPr>
          <p:spPr bwMode="auto">
            <a:xfrm>
              <a:off x="715846" y="4551968"/>
              <a:ext cx="1993900" cy="64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HGSｺﾞｼｯｸE" charset="0"/>
                </a:rPr>
                <a:t>ビジネススクール学生主体の活動充実</a:t>
              </a:r>
            </a:p>
          </p:txBody>
        </p:sp>
      </p:grpSp>
      <p:sp>
        <p:nvSpPr>
          <p:cNvPr id="22" name="加算記号 21"/>
          <p:cNvSpPr/>
          <p:nvPr/>
        </p:nvSpPr>
        <p:spPr>
          <a:xfrm rot="2700000">
            <a:off x="1254125" y="3162015"/>
            <a:ext cx="863600" cy="863600"/>
          </a:xfrm>
          <a:prstGeom prst="mathPlus">
            <a:avLst/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HG丸ｺﾞｼｯｸM-PRO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 bwMode="auto">
          <a:xfrm rot="16200000">
            <a:off x="2743201" y="3344577"/>
            <a:ext cx="804862" cy="477837"/>
          </a:xfrm>
          <a:prstGeom prst="downArrow">
            <a:avLst>
              <a:gd name="adj1" fmla="val 50000"/>
              <a:gd name="adj2" fmla="val 56601"/>
            </a:avLst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HG丸ｺﾞｼｯｸM-PRO"/>
              <a:cs typeface="+mn-cs"/>
            </a:endParaRPr>
          </a:p>
        </p:txBody>
      </p:sp>
      <p:grpSp>
        <p:nvGrpSpPr>
          <p:cNvPr id="34836" name="グループ化 27"/>
          <p:cNvGrpSpPr>
            <a:grpSpLocks/>
          </p:cNvGrpSpPr>
          <p:nvPr/>
        </p:nvGrpSpPr>
        <p:grpSpPr bwMode="auto">
          <a:xfrm>
            <a:off x="3276600" y="2696877"/>
            <a:ext cx="2509838" cy="1757363"/>
            <a:chOff x="2689126" y="2750049"/>
            <a:chExt cx="2510672" cy="1757362"/>
          </a:xfrm>
        </p:grpSpPr>
        <p:sp>
          <p:nvSpPr>
            <p:cNvPr id="29" name="円/楕円 48"/>
            <p:cNvSpPr>
              <a:spLocks noChangeArrowheads="1"/>
            </p:cNvSpPr>
            <p:nvPr/>
          </p:nvSpPr>
          <p:spPr bwMode="auto">
            <a:xfrm>
              <a:off x="3065489" y="2750049"/>
              <a:ext cx="1757946" cy="175736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20000"/>
                </a:lnSpc>
                <a:defRPr/>
              </a:pPr>
              <a:endPara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844" name="テキスト ボックス 17"/>
            <p:cNvSpPr txBox="1">
              <a:spLocks noChangeArrowheads="1"/>
            </p:cNvSpPr>
            <p:nvPr/>
          </p:nvSpPr>
          <p:spPr bwMode="auto">
            <a:xfrm>
              <a:off x="2689126" y="3305565"/>
              <a:ext cx="25106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HGSｺﾞｼｯｸE" charset="0"/>
                </a:rPr>
                <a:t>有能な将来の経営</a:t>
              </a:r>
              <a:endPara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endParaRPr>
            </a:p>
            <a:p>
              <a:pPr algn="ctr"/>
              <a:r>
                <a:rPr lang="ja-JP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HGSｺﾞｼｯｸE" charset="0"/>
                </a:rPr>
                <a:t>コア人材輩出に寄与</a:t>
              </a:r>
            </a:p>
          </p:txBody>
        </p:sp>
      </p:grpSp>
      <p:sp>
        <p:nvSpPr>
          <p:cNvPr id="33" name="円/楕円 48"/>
          <p:cNvSpPr>
            <a:spLocks noChangeArrowheads="1"/>
          </p:cNvSpPr>
          <p:nvPr/>
        </p:nvSpPr>
        <p:spPr bwMode="auto">
          <a:xfrm>
            <a:off x="6196013" y="2282540"/>
            <a:ext cx="2524125" cy="25209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endParaRPr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ＭＳ Ｐゴシック" pitchFamily="50" charset="-128"/>
              <a:cs typeface="+mn-cs"/>
            </a:endParaRPr>
          </a:p>
        </p:txBody>
      </p:sp>
      <p:sp>
        <p:nvSpPr>
          <p:cNvPr id="31" name="下矢印 30"/>
          <p:cNvSpPr/>
          <p:nvPr/>
        </p:nvSpPr>
        <p:spPr bwMode="auto">
          <a:xfrm rot="16200000">
            <a:off x="5595938" y="3344577"/>
            <a:ext cx="804862" cy="477838"/>
          </a:xfrm>
          <a:prstGeom prst="downArrow">
            <a:avLst>
              <a:gd name="adj1" fmla="val 50000"/>
              <a:gd name="adj2" fmla="val 56601"/>
            </a:avLst>
          </a:prstGeom>
          <a:solidFill>
            <a:schemeClr val="bg1">
              <a:lumMod val="65000"/>
            </a:schemeClr>
          </a:solidFill>
          <a:ln w="400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HG丸ｺﾞｼｯｸM-PRO"/>
              <a:cs typeface="+mn-cs"/>
            </a:endParaRPr>
          </a:p>
        </p:txBody>
      </p:sp>
      <p:sp>
        <p:nvSpPr>
          <p:cNvPr id="34839" name="テキスト ボックス 12"/>
          <p:cNvSpPr txBox="1">
            <a:spLocks noChangeArrowheads="1"/>
          </p:cNvSpPr>
          <p:nvPr/>
        </p:nvSpPr>
        <p:spPr bwMode="auto">
          <a:xfrm>
            <a:off x="6129338" y="2992152"/>
            <a:ext cx="2348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000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000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000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000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000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・国内ビジネススクール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  <a:p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　全体のバリューアップ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  <a:p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・他のビジネススクール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  <a:p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　との交流活性化</a:t>
            </a:r>
            <a:endParaRPr lang="ja-JP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292100" y="5187950"/>
            <a:ext cx="8647113" cy="10382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	</a:t>
            </a:r>
            <a:r>
              <a:rPr kumimoji="0" lang="ja-JP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ＪＢＣＣの活動を通じて、有能な将来の経営コア人材輩出に寄与し、</a:t>
            </a:r>
            <a:br>
              <a:rPr kumimoji="0" lang="en-US" altLang="ja-JP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0" lang="ja-JP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 </a:t>
            </a:r>
            <a:r>
              <a:rPr kumimoji="0" lang="ja-JP" altLang="en-US" sz="24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国内ビジネススクールの価値向上と交流</a:t>
            </a:r>
            <a:r>
              <a:rPr kumimoji="0" lang="ja-JP" altLang="en-US" sz="2400" u="sng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を活性化</a:t>
            </a:r>
            <a:r>
              <a:rPr kumimoji="0" lang="ja-JP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させる</a:t>
            </a:r>
          </a:p>
        </p:txBody>
      </p:sp>
      <p:sp>
        <p:nvSpPr>
          <p:cNvPr id="34841" name="円/楕円 35"/>
          <p:cNvSpPr>
            <a:spLocks noChangeArrowheads="1"/>
          </p:cNvSpPr>
          <p:nvPr/>
        </p:nvSpPr>
        <p:spPr bwMode="auto">
          <a:xfrm>
            <a:off x="417513" y="5292725"/>
            <a:ext cx="827087" cy="828675"/>
          </a:xfrm>
          <a:prstGeom prst="ellipse">
            <a:avLst/>
          </a:prstGeom>
          <a:solidFill>
            <a:srgbClr val="0000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kumimoji="0" lang="ja-JP" altLang="en-US" sz="3200">
                <a:solidFill>
                  <a:srgbClr val="FFFFFF"/>
                </a:solidFill>
                <a:latin typeface="HG丸ｺﾞｼｯｸM-PRO" charset="0"/>
                <a:ea typeface="HG丸ｺﾞｼｯｸM-PRO" charset="0"/>
                <a:cs typeface="HG丸ｺﾞｼｯｸM-PRO" charset="0"/>
                <a:sym typeface="Wingdings" charset="0"/>
              </a:rPr>
              <a:t></a:t>
            </a:r>
            <a:endParaRPr kumimoji="0" lang="ja-JP" altLang="en-US" sz="3200">
              <a:solidFill>
                <a:srgbClr val="FFFFFF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B2F9C8-86C2-468A-88E9-4BE324BB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94370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4693" y="181399"/>
            <a:ext cx="7897813" cy="424716"/>
          </a:xfrm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JBCC2019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実績報告</a:t>
            </a:r>
            <a:r>
              <a:rPr lang="ja-JP" altLang="en-US" sz="2400" b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 </a:t>
            </a:r>
            <a:endParaRPr lang="ja-JP" altLang="en-US" sz="2000" b="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104416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年目、新たなスタートとして、皆様ご参加宜しくお願いします！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17EFDFF-42E9-4C7B-AEFC-C7198279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98A48B-0CF9-4253-9F1E-C8E32F8E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6" y="1578156"/>
            <a:ext cx="8035066" cy="349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85093"/>
              </p:ext>
            </p:extLst>
          </p:nvPr>
        </p:nvGraphicFramePr>
        <p:xfrm>
          <a:off x="99608" y="1108951"/>
          <a:ext cx="8950447" cy="500711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78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日程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2020</a:t>
                      </a:r>
                      <a:r>
                        <a:rPr kumimoji="1" lang="ja-JP" altLang="en-US" b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年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7</a:t>
                      </a:r>
                      <a:r>
                        <a:rPr kumimoji="1" lang="ja-JP" altLang="en-US" b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月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19</a:t>
                      </a:r>
                      <a:r>
                        <a:rPr kumimoji="1" lang="ja-JP" altLang="en-US" b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日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（日）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場所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青山学院大学大学内    本多記念国際会議場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テーマ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日本企業が抱える問題点・課題をケース分析を通じて提言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参加対象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ビジネススクール、大学院（経営学）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参加形式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チーム制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（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1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チームあたり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2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～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5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名）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優勝賞品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賞金、記念品等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9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審査方法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（予定）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charset="0"/>
                        <a:buChar char="§"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予選：書類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（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A4: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本文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2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枚、添付資料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3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枚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(18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スライド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)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、財務諸表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2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枚、出所一覧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1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枚の計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8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枚以内）</a:t>
                      </a:r>
                      <a:endParaRPr kumimoji="1" lang="en-US" altLang="ja-JP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charset="0"/>
                        <a:buChar char="§"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セミファイナル、グランドファイナル：プレゼンテーション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9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審査協力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（予定）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chemeClr val="tx1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経済産業省／株式会社経営共創基盤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HGPｺﾞｼｯｸE"/>
                      </a:endParaRPr>
                    </a:p>
                    <a:p>
                      <a:pPr>
                        <a:buClr>
                          <a:schemeClr val="tx1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他、スポンサー企業様等にご依頼予定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6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後援（予定）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経済産業省、文部科学省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6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主催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ＪＢＣＣ</a:t>
                      </a:r>
                      <a:r>
                        <a:rPr lang="en-US" altLang="ja-JP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2020</a:t>
                      </a:r>
                      <a:r>
                        <a:rPr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HGPｺﾞｼｯｸE"/>
                        </a:rPr>
                        <a:t>実行委員会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1026">
            <a:extLst>
              <a:ext uri="{FF2B5EF4-FFF2-40B4-BE49-F238E27FC236}">
                <a16:creationId xmlns:a16="http://schemas.microsoft.com/office/drawing/2014/main" id="{7AA7B144-257C-43D6-8383-DF4C5645394D}"/>
              </a:ext>
            </a:extLst>
          </p:cNvPr>
          <p:cNvSpPr txBox="1">
            <a:spLocks noChangeArrowheads="1"/>
          </p:cNvSpPr>
          <p:nvPr/>
        </p:nvSpPr>
        <p:spPr>
          <a:xfrm>
            <a:off x="254693" y="84182"/>
            <a:ext cx="7897813" cy="701714"/>
          </a:xfrm>
          <a:prstGeom prst="rect">
            <a:avLst/>
          </a:prstGeom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JBCC2020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概要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  <a:p>
            <a:pPr>
              <a:defRPr/>
            </a:pPr>
            <a:r>
              <a:rPr lang="en-US" altLang="ja-JP" sz="20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―</a:t>
            </a:r>
            <a:r>
              <a:rPr lang="ja-JP" altLang="en-US" sz="20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以下の概要での開催を予定 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3F28BAC5-3991-4E3F-90AC-0386212C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4175" y="6495497"/>
            <a:ext cx="2057400" cy="365125"/>
          </a:xfrm>
        </p:spPr>
        <p:txBody>
          <a:bodyPr/>
          <a:lstStyle/>
          <a:p>
            <a:fld id="{67A16776-2DA6-4D0D-B603-2E91E7CA5F8C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79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254693" y="181400"/>
            <a:ext cx="5945188" cy="424716"/>
          </a:xfrm>
          <a:prstGeom prst="rect">
            <a:avLst/>
          </a:prstGeom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情報入手先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029" y="4136905"/>
            <a:ext cx="4174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JBCC</a:t>
            </a: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公式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HP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https://jbcc.jimdo.com/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AFE10B4-4643-424C-891A-6083C83E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386F8C-AE66-4EFA-8ADB-6175EB631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00" y="1474064"/>
            <a:ext cx="2425387" cy="242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1FAF48-3E8E-4581-958D-0AEEF2FA0139}"/>
              </a:ext>
            </a:extLst>
          </p:cNvPr>
          <p:cNvSpPr txBox="1"/>
          <p:nvPr/>
        </p:nvSpPr>
        <p:spPr>
          <a:xfrm>
            <a:off x="666207" y="5442808"/>
            <a:ext cx="802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で、随時大会情報をアップデートしております。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72F315-824E-46A1-861B-04B0F2D49372}"/>
              </a:ext>
            </a:extLst>
          </p:cNvPr>
          <p:cNvSpPr txBox="1"/>
          <p:nvPr/>
        </p:nvSpPr>
        <p:spPr>
          <a:xfrm>
            <a:off x="4000967" y="4136904"/>
            <a:ext cx="4838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JBCC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公式</a:t>
            </a:r>
            <a:r>
              <a:rPr lang="en-US" altLang="ja-JP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facebook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ページ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https://www.facebook.com/JBCC.MBA/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6B09A0-B4D5-47C6-9FD3-22F2923A2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27" y="1508403"/>
            <a:ext cx="2425386" cy="24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254693" y="181400"/>
            <a:ext cx="5945188" cy="424716"/>
          </a:xfrm>
          <a:prstGeom prst="rect">
            <a:avLst/>
          </a:prstGeom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JBCC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公式</a:t>
            </a:r>
            <a:r>
              <a:rPr lang="en-US" altLang="ja-JP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HP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SｺﾞｼｯｸE" charset="0"/>
              </a:rPr>
              <a:t>のご紹介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HGSｺﾞｼｯｸE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4906" y="1775834"/>
            <a:ext cx="8122536" cy="298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エントリー～大会本選までの</a:t>
            </a:r>
            <a:endParaRPr kumimoji="1"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スケジュールの流れを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ご紹介します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大かっこ 1"/>
          <p:cNvSpPr/>
          <p:nvPr/>
        </p:nvSpPr>
        <p:spPr>
          <a:xfrm>
            <a:off x="399232" y="1881230"/>
            <a:ext cx="8416295" cy="3019244"/>
          </a:xfrm>
          <a:prstGeom prst="bracketPair">
            <a:avLst>
              <a:gd name="adj" fmla="val 13146"/>
            </a:avLst>
          </a:prstGeom>
          <a:ln w="539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761DEC-50ED-44C7-8FF7-2BA08F36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776-2DA6-4D0D-B603-2E91E7CA5F8C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0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8564</TotalTime>
  <Words>1735</Words>
  <Application>Microsoft Office PowerPoint</Application>
  <PresentationFormat>画面に合わせる (4:3)</PresentationFormat>
  <Paragraphs>361</Paragraphs>
  <Slides>30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9" baseType="lpstr">
      <vt:lpstr>HGPｺﾞｼｯｸE</vt:lpstr>
      <vt:lpstr>HGP創英ﾌﾟﾚｾﾞﾝｽEB</vt:lpstr>
      <vt:lpstr>HGP創英角ｺﾞｼｯｸUB</vt:lpstr>
      <vt:lpstr>HGSｺﾞｼｯｸM</vt:lpstr>
      <vt:lpstr>HGS創英角ｺﾞｼｯｸUB</vt:lpstr>
      <vt:lpstr>HG丸ｺﾞｼｯｸM-PRO</vt:lpstr>
      <vt:lpstr>HG創英角ｺﾞｼｯｸUB</vt:lpstr>
      <vt:lpstr>HG明朝E</vt:lpstr>
      <vt:lpstr>Meiryo UI</vt:lpstr>
      <vt:lpstr>ＭＳ Ｐゴシック</vt:lpstr>
      <vt:lpstr>メイリオ</vt:lpstr>
      <vt:lpstr>游ゴシック</vt:lpstr>
      <vt:lpstr>Arial</vt:lpstr>
      <vt:lpstr>Arial Black</vt:lpstr>
      <vt:lpstr>Calibri</vt:lpstr>
      <vt:lpstr>Calibri Light</vt:lpstr>
      <vt:lpstr>Trebuchet MS</vt:lpstr>
      <vt:lpstr>Wingdings</vt:lpstr>
      <vt:lpstr>Office テーマ</vt:lpstr>
      <vt:lpstr>PowerPoint プレゼンテーション</vt:lpstr>
      <vt:lpstr>アジェンダ</vt:lpstr>
      <vt:lpstr>PowerPoint プレゼンテーション</vt:lpstr>
      <vt:lpstr>ＪＢＣＣ開催の背景 －国内ビジネススクールの学習環境と外部の実世界との繋がり</vt:lpstr>
      <vt:lpstr>ＪＢＣＣの目的 －国内ビジネススクール全体のバリューアップ、交流活性化</vt:lpstr>
      <vt:lpstr>JBCC2019実績報告 </vt:lpstr>
      <vt:lpstr>PowerPoint プレゼンテーション</vt:lpstr>
      <vt:lpstr>PowerPoint プレゼンテーション</vt:lpstr>
      <vt:lpstr>PowerPoint プレゼンテーション</vt:lpstr>
      <vt:lpstr>スケジュール</vt:lpstr>
      <vt:lpstr>エントリー</vt:lpstr>
      <vt:lpstr>エントリー</vt:lpstr>
      <vt:lpstr>ケース配布</vt:lpstr>
      <vt:lpstr>ケース配布</vt:lpstr>
      <vt:lpstr>ケースについて</vt:lpstr>
      <vt:lpstr>予選資料提出</vt:lpstr>
      <vt:lpstr>予選資料提出</vt:lpstr>
      <vt:lpstr>本選まで</vt:lpstr>
      <vt:lpstr>(参考)2019年審査方法 －ＪＢＣＣ大会の流れ</vt:lpstr>
      <vt:lpstr>本選当日のスケジュール －昨年大会のタイムテーブル（ご参考）</vt:lpstr>
      <vt:lpstr>過去の優勝校・・・</vt:lpstr>
      <vt:lpstr>本選（セミファイナル）の様子</vt:lpstr>
      <vt:lpstr>本選（グランドファイナル）の様子</vt:lpstr>
      <vt:lpstr>本選（出場者懇親会）の様子</vt:lpstr>
      <vt:lpstr>審査員の方の講評</vt:lpstr>
      <vt:lpstr>過去出場者のインタビュー</vt:lpstr>
      <vt:lpstr>今までのケーステーマ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Kazuma</dc:creator>
  <cp:lastModifiedBy>Yokoyama Akito</cp:lastModifiedBy>
  <cp:revision>253</cp:revision>
  <cp:lastPrinted>2017-02-12T06:35:19Z</cp:lastPrinted>
  <dcterms:created xsi:type="dcterms:W3CDTF">2015-11-26T09:21:07Z</dcterms:created>
  <dcterms:modified xsi:type="dcterms:W3CDTF">2020-03-22T12:53:48Z</dcterms:modified>
</cp:coreProperties>
</file>